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drawings/drawing1.xml" ContentType="application/vnd.openxmlformats-officedocument.drawingml.chartshape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1"/>
  </p:sldMasterIdLst>
  <p:notesMasterIdLst>
    <p:notesMasterId r:id="rId43"/>
  </p:notesMasterIdLst>
  <p:handoutMasterIdLst>
    <p:handoutMasterId r:id="rId44"/>
  </p:handoutMasterIdLst>
  <p:sldIdLst>
    <p:sldId id="1069" r:id="rId2"/>
    <p:sldId id="1275" r:id="rId3"/>
    <p:sldId id="1179" r:id="rId4"/>
    <p:sldId id="1336" r:id="rId5"/>
    <p:sldId id="1425" r:id="rId6"/>
    <p:sldId id="1191" r:id="rId7"/>
    <p:sldId id="1199" r:id="rId8"/>
    <p:sldId id="1426" r:id="rId9"/>
    <p:sldId id="1427" r:id="rId10"/>
    <p:sldId id="2147482691" r:id="rId11"/>
    <p:sldId id="2147482692" r:id="rId12"/>
    <p:sldId id="1290" r:id="rId13"/>
    <p:sldId id="1299" r:id="rId14"/>
    <p:sldId id="1284" r:id="rId15"/>
    <p:sldId id="1298" r:id="rId16"/>
    <p:sldId id="1394" r:id="rId17"/>
    <p:sldId id="1397" r:id="rId18"/>
    <p:sldId id="1395" r:id="rId19"/>
    <p:sldId id="1424" r:id="rId20"/>
    <p:sldId id="1195" r:id="rId21"/>
    <p:sldId id="1200" r:id="rId22"/>
    <p:sldId id="1202" r:id="rId23"/>
    <p:sldId id="2147482656" r:id="rId24"/>
    <p:sldId id="2147482657" r:id="rId25"/>
    <p:sldId id="1399" r:id="rId26"/>
    <p:sldId id="1400" r:id="rId27"/>
    <p:sldId id="1402" r:id="rId28"/>
    <p:sldId id="1401" r:id="rId29"/>
    <p:sldId id="1212" r:id="rId30"/>
    <p:sldId id="1410" r:id="rId31"/>
    <p:sldId id="1411" r:id="rId32"/>
    <p:sldId id="1412" r:id="rId33"/>
    <p:sldId id="1583" r:id="rId34"/>
    <p:sldId id="1407" r:id="rId35"/>
    <p:sldId id="1417" r:id="rId36"/>
    <p:sldId id="1408" r:id="rId37"/>
    <p:sldId id="2147482658" r:id="rId38"/>
    <p:sldId id="1404" r:id="rId39"/>
    <p:sldId id="1237" r:id="rId40"/>
    <p:sldId id="1238" r:id="rId41"/>
    <p:sldId id="1093" r:id="rId42"/>
  </p:sldIdLst>
  <p:sldSz cx="12192000" cy="6858000"/>
  <p:notesSz cx="7099300"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tharina Gruber" initials="KG" lastIdx="15" clrIdx="0">
    <p:extLst>
      <p:ext uri="{19B8F6BF-5375-455C-9EA6-DF929625EA0E}">
        <p15:presenceInfo xmlns:p15="http://schemas.microsoft.com/office/powerpoint/2012/main" userId="S-1-5-21-3953693526-3114561177-538273279-1183" providerId="AD"/>
      </p:ext>
    </p:extLst>
  </p:cmAuthor>
  <p:cmAuthor id="2" name="Franz Kirchmeyr" initials="FK" lastIdx="4" clrIdx="1">
    <p:extLst>
      <p:ext uri="{19B8F6BF-5375-455C-9EA6-DF929625EA0E}">
        <p15:presenceInfo xmlns:p15="http://schemas.microsoft.com/office/powerpoint/2012/main" userId="Franz Kirchmeyr" providerId="None"/>
      </p:ext>
    </p:extLst>
  </p:cmAuthor>
  <p:cmAuthor id="3" name="Katharina Gruber" initials="KG [2]" lastIdx="2" clrIdx="2">
    <p:extLst>
      <p:ext uri="{19B8F6BF-5375-455C-9EA6-DF929625EA0E}">
        <p15:presenceInfo xmlns:p15="http://schemas.microsoft.com/office/powerpoint/2012/main" userId="Katharina Grub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29A37"/>
    <a:srgbClr val="CECC05"/>
    <a:srgbClr val="7CA52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6674" autoAdjust="0"/>
  </p:normalViewPr>
  <p:slideViewPr>
    <p:cSldViewPr snapToGrid="0">
      <p:cViewPr varScale="1">
        <p:scale>
          <a:sx n="77" d="100"/>
          <a:sy n="77" d="100"/>
        </p:scale>
        <p:origin x="846" y="78"/>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showGuides="1">
      <p:cViewPr varScale="1">
        <p:scale>
          <a:sx n="77" d="100"/>
          <a:sy n="77" d="100"/>
        </p:scale>
        <p:origin x="3930"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5" Type="http://schemas.openxmlformats.org/officeDocument/2006/relationships/chartUserShapes" Target="../drawings/drawing1.xml"/><Relationship Id="rId4" Type="http://schemas.openxmlformats.org/officeDocument/2006/relationships/oleObject" Target="../embeddings/oleObject2.bin"/></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de-AT" sz="2000"/>
              <a:t>Day-ahead-Preise 1.-28. April 2026 (Stundenwerte) + Biogasproduktion gemäß </a:t>
            </a:r>
            <a:r>
              <a:rPr lang="de-AT" sz="2000" u="sng"/>
              <a:t>aktueller</a:t>
            </a:r>
            <a:r>
              <a:rPr lang="de-AT" sz="2000"/>
              <a:t> EAG-Vorgaben</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lineChart>
        <c:grouping val="standard"/>
        <c:varyColors val="0"/>
        <c:ser>
          <c:idx val="0"/>
          <c:order val="1"/>
          <c:tx>
            <c:v>Day-ahead-Preise April 2026</c:v>
          </c:tx>
          <c:spPr>
            <a:ln w="28575" cap="rnd">
              <a:solidFill>
                <a:schemeClr val="accent1"/>
              </a:solidFill>
              <a:round/>
            </a:ln>
            <a:effectLst/>
          </c:spPr>
          <c:marker>
            <c:symbol val="none"/>
          </c:marker>
          <c:val>
            <c:numRef>
              <c:f>'April 2026 + Sommer 2025'!$C$2692:$C$3363</c:f>
              <c:numCache>
                <c:formatCode>General</c:formatCode>
                <c:ptCount val="672"/>
                <c:pt idx="0">
                  <c:v>147.4</c:v>
                </c:pt>
                <c:pt idx="1">
                  <c:v>130.34</c:v>
                </c:pt>
                <c:pt idx="2">
                  <c:v>126.63</c:v>
                </c:pt>
                <c:pt idx="3">
                  <c:v>129.43</c:v>
                </c:pt>
                <c:pt idx="4">
                  <c:v>137.21</c:v>
                </c:pt>
                <c:pt idx="5">
                  <c:v>153.53</c:v>
                </c:pt>
                <c:pt idx="6">
                  <c:v>187.17</c:v>
                </c:pt>
                <c:pt idx="7">
                  <c:v>220.62</c:v>
                </c:pt>
                <c:pt idx="8">
                  <c:v>199.98</c:v>
                </c:pt>
                <c:pt idx="9">
                  <c:v>166.02</c:v>
                </c:pt>
                <c:pt idx="10">
                  <c:v>145.81</c:v>
                </c:pt>
                <c:pt idx="11">
                  <c:v>138.05000000000001</c:v>
                </c:pt>
                <c:pt idx="12">
                  <c:v>128.26</c:v>
                </c:pt>
                <c:pt idx="13">
                  <c:v>126.78</c:v>
                </c:pt>
                <c:pt idx="14">
                  <c:v>120.37</c:v>
                </c:pt>
                <c:pt idx="15">
                  <c:v>116.56</c:v>
                </c:pt>
                <c:pt idx="16">
                  <c:v>116.19</c:v>
                </c:pt>
                <c:pt idx="17">
                  <c:v>132.03</c:v>
                </c:pt>
                <c:pt idx="18">
                  <c:v>154.12</c:v>
                </c:pt>
                <c:pt idx="19">
                  <c:v>185.53</c:v>
                </c:pt>
                <c:pt idx="20">
                  <c:v>180.53</c:v>
                </c:pt>
                <c:pt idx="21">
                  <c:v>165.96</c:v>
                </c:pt>
                <c:pt idx="22">
                  <c:v>153.44</c:v>
                </c:pt>
                <c:pt idx="23">
                  <c:v>134.47999999999999</c:v>
                </c:pt>
                <c:pt idx="24">
                  <c:v>127.92</c:v>
                </c:pt>
                <c:pt idx="25">
                  <c:v>119</c:v>
                </c:pt>
                <c:pt idx="26">
                  <c:v>114.13</c:v>
                </c:pt>
                <c:pt idx="27">
                  <c:v>110.31</c:v>
                </c:pt>
                <c:pt idx="28">
                  <c:v>108.12</c:v>
                </c:pt>
                <c:pt idx="29">
                  <c:v>119.52</c:v>
                </c:pt>
                <c:pt idx="30">
                  <c:v>154.26</c:v>
                </c:pt>
                <c:pt idx="31">
                  <c:v>160.01</c:v>
                </c:pt>
                <c:pt idx="32">
                  <c:v>157.6</c:v>
                </c:pt>
                <c:pt idx="33">
                  <c:v>150.08000000000001</c:v>
                </c:pt>
                <c:pt idx="34">
                  <c:v>143.96</c:v>
                </c:pt>
                <c:pt idx="35">
                  <c:v>135.35</c:v>
                </c:pt>
                <c:pt idx="36">
                  <c:v>131.09</c:v>
                </c:pt>
                <c:pt idx="37">
                  <c:v>119.88</c:v>
                </c:pt>
                <c:pt idx="38">
                  <c:v>121.52</c:v>
                </c:pt>
                <c:pt idx="39">
                  <c:v>129.74</c:v>
                </c:pt>
                <c:pt idx="40">
                  <c:v>118</c:v>
                </c:pt>
                <c:pt idx="41">
                  <c:v>116.45</c:v>
                </c:pt>
                <c:pt idx="42">
                  <c:v>141.9</c:v>
                </c:pt>
                <c:pt idx="43">
                  <c:v>165.18</c:v>
                </c:pt>
                <c:pt idx="44">
                  <c:v>163.12</c:v>
                </c:pt>
                <c:pt idx="45">
                  <c:v>150.02000000000001</c:v>
                </c:pt>
                <c:pt idx="46">
                  <c:v>136.63999999999999</c:v>
                </c:pt>
                <c:pt idx="47">
                  <c:v>125.59</c:v>
                </c:pt>
                <c:pt idx="48">
                  <c:v>134.58000000000001</c:v>
                </c:pt>
                <c:pt idx="49">
                  <c:v>122.05</c:v>
                </c:pt>
                <c:pt idx="50">
                  <c:v>119.98</c:v>
                </c:pt>
                <c:pt idx="51">
                  <c:v>118.69</c:v>
                </c:pt>
                <c:pt idx="52">
                  <c:v>121.98</c:v>
                </c:pt>
                <c:pt idx="53">
                  <c:v>127.89</c:v>
                </c:pt>
                <c:pt idx="54">
                  <c:v>136.51</c:v>
                </c:pt>
                <c:pt idx="55">
                  <c:v>137.99</c:v>
                </c:pt>
                <c:pt idx="56">
                  <c:v>131.1</c:v>
                </c:pt>
                <c:pt idx="57">
                  <c:v>115.07</c:v>
                </c:pt>
                <c:pt idx="58">
                  <c:v>89.08</c:v>
                </c:pt>
                <c:pt idx="59">
                  <c:v>53.7</c:v>
                </c:pt>
                <c:pt idx="60">
                  <c:v>28.06</c:v>
                </c:pt>
                <c:pt idx="61">
                  <c:v>12.92</c:v>
                </c:pt>
                <c:pt idx="62">
                  <c:v>14.31</c:v>
                </c:pt>
                <c:pt idx="63">
                  <c:v>39.57</c:v>
                </c:pt>
                <c:pt idx="64">
                  <c:v>68.87</c:v>
                </c:pt>
                <c:pt idx="65">
                  <c:v>107.62</c:v>
                </c:pt>
                <c:pt idx="66">
                  <c:v>137.91</c:v>
                </c:pt>
                <c:pt idx="67">
                  <c:v>133.47999999999999</c:v>
                </c:pt>
                <c:pt idx="68">
                  <c:v>124.6</c:v>
                </c:pt>
                <c:pt idx="69">
                  <c:v>137.96</c:v>
                </c:pt>
                <c:pt idx="70">
                  <c:v>137.97999999999999</c:v>
                </c:pt>
                <c:pt idx="71">
                  <c:v>135.35</c:v>
                </c:pt>
                <c:pt idx="72">
                  <c:v>129.41</c:v>
                </c:pt>
                <c:pt idx="73">
                  <c:v>123.56</c:v>
                </c:pt>
                <c:pt idx="74">
                  <c:v>118.94</c:v>
                </c:pt>
                <c:pt idx="75">
                  <c:v>87</c:v>
                </c:pt>
                <c:pt idx="76">
                  <c:v>68.03</c:v>
                </c:pt>
                <c:pt idx="77">
                  <c:v>73.959999999999994</c:v>
                </c:pt>
                <c:pt idx="78">
                  <c:v>70.02</c:v>
                </c:pt>
                <c:pt idx="79">
                  <c:v>75.89</c:v>
                </c:pt>
                <c:pt idx="80">
                  <c:v>39.840000000000003</c:v>
                </c:pt>
                <c:pt idx="81">
                  <c:v>25.38</c:v>
                </c:pt>
                <c:pt idx="82">
                  <c:v>10.06</c:v>
                </c:pt>
                <c:pt idx="83">
                  <c:v>2.98</c:v>
                </c:pt>
                <c:pt idx="84">
                  <c:v>0.78</c:v>
                </c:pt>
                <c:pt idx="85">
                  <c:v>-0.01</c:v>
                </c:pt>
                <c:pt idx="86">
                  <c:v>-0.01</c:v>
                </c:pt>
                <c:pt idx="87">
                  <c:v>0.04</c:v>
                </c:pt>
                <c:pt idx="88">
                  <c:v>12.23</c:v>
                </c:pt>
                <c:pt idx="89">
                  <c:v>70.41</c:v>
                </c:pt>
                <c:pt idx="90">
                  <c:v>121.99</c:v>
                </c:pt>
                <c:pt idx="91">
                  <c:v>150.41</c:v>
                </c:pt>
                <c:pt idx="92">
                  <c:v>145.88</c:v>
                </c:pt>
                <c:pt idx="93">
                  <c:v>113.34</c:v>
                </c:pt>
                <c:pt idx="94">
                  <c:v>83.29</c:v>
                </c:pt>
                <c:pt idx="95">
                  <c:v>77.5</c:v>
                </c:pt>
                <c:pt idx="96">
                  <c:v>82.03</c:v>
                </c:pt>
                <c:pt idx="97">
                  <c:v>68.010000000000005</c:v>
                </c:pt>
                <c:pt idx="98">
                  <c:v>39.200000000000003</c:v>
                </c:pt>
                <c:pt idx="99">
                  <c:v>53.44</c:v>
                </c:pt>
                <c:pt idx="100">
                  <c:v>30</c:v>
                </c:pt>
                <c:pt idx="101">
                  <c:v>54.83</c:v>
                </c:pt>
                <c:pt idx="102">
                  <c:v>58.29</c:v>
                </c:pt>
                <c:pt idx="103">
                  <c:v>8.16</c:v>
                </c:pt>
                <c:pt idx="104">
                  <c:v>-1.1599999999999999</c:v>
                </c:pt>
                <c:pt idx="105">
                  <c:v>-7.25</c:v>
                </c:pt>
                <c:pt idx="106">
                  <c:v>-26.85</c:v>
                </c:pt>
                <c:pt idx="107">
                  <c:v>-42.63</c:v>
                </c:pt>
                <c:pt idx="108">
                  <c:v>-46.58</c:v>
                </c:pt>
                <c:pt idx="109">
                  <c:v>-66.62</c:v>
                </c:pt>
                <c:pt idx="110">
                  <c:v>-74.81</c:v>
                </c:pt>
                <c:pt idx="111">
                  <c:v>-59.23</c:v>
                </c:pt>
                <c:pt idx="112">
                  <c:v>-24.63</c:v>
                </c:pt>
                <c:pt idx="113">
                  <c:v>0.4</c:v>
                </c:pt>
                <c:pt idx="114">
                  <c:v>46.65</c:v>
                </c:pt>
                <c:pt idx="115">
                  <c:v>55.34</c:v>
                </c:pt>
                <c:pt idx="116">
                  <c:v>66.150000000000006</c:v>
                </c:pt>
                <c:pt idx="117">
                  <c:v>69.05</c:v>
                </c:pt>
                <c:pt idx="118">
                  <c:v>75.91</c:v>
                </c:pt>
                <c:pt idx="119">
                  <c:v>68.02</c:v>
                </c:pt>
                <c:pt idx="120">
                  <c:v>36.64</c:v>
                </c:pt>
                <c:pt idx="121">
                  <c:v>27.38</c:v>
                </c:pt>
                <c:pt idx="122">
                  <c:v>25.21</c:v>
                </c:pt>
                <c:pt idx="123">
                  <c:v>26.91</c:v>
                </c:pt>
                <c:pt idx="124">
                  <c:v>30.11</c:v>
                </c:pt>
                <c:pt idx="125">
                  <c:v>33.869999999999997</c:v>
                </c:pt>
                <c:pt idx="126">
                  <c:v>38.75</c:v>
                </c:pt>
                <c:pt idx="127">
                  <c:v>27.94</c:v>
                </c:pt>
                <c:pt idx="128">
                  <c:v>16.440000000000001</c:v>
                </c:pt>
                <c:pt idx="129">
                  <c:v>1.34</c:v>
                </c:pt>
                <c:pt idx="130">
                  <c:v>-16.11</c:v>
                </c:pt>
                <c:pt idx="131">
                  <c:v>-39.64</c:v>
                </c:pt>
                <c:pt idx="132">
                  <c:v>-63.17</c:v>
                </c:pt>
                <c:pt idx="133">
                  <c:v>-113.96</c:v>
                </c:pt>
                <c:pt idx="134">
                  <c:v>-115.6</c:v>
                </c:pt>
                <c:pt idx="135">
                  <c:v>-77.84</c:v>
                </c:pt>
                <c:pt idx="136">
                  <c:v>-24.97</c:v>
                </c:pt>
                <c:pt idx="137">
                  <c:v>2.14</c:v>
                </c:pt>
                <c:pt idx="138">
                  <c:v>62.07</c:v>
                </c:pt>
                <c:pt idx="139">
                  <c:v>114.07</c:v>
                </c:pt>
                <c:pt idx="140">
                  <c:v>125.74</c:v>
                </c:pt>
                <c:pt idx="141">
                  <c:v>118.31</c:v>
                </c:pt>
                <c:pt idx="142">
                  <c:v>122.7</c:v>
                </c:pt>
                <c:pt idx="143">
                  <c:v>114.26</c:v>
                </c:pt>
                <c:pt idx="144">
                  <c:v>115.22</c:v>
                </c:pt>
                <c:pt idx="145">
                  <c:v>111.97</c:v>
                </c:pt>
                <c:pt idx="146">
                  <c:v>111.91</c:v>
                </c:pt>
                <c:pt idx="147">
                  <c:v>109.13</c:v>
                </c:pt>
                <c:pt idx="148">
                  <c:v>111.27</c:v>
                </c:pt>
                <c:pt idx="149">
                  <c:v>128.5</c:v>
                </c:pt>
                <c:pt idx="150">
                  <c:v>153.5</c:v>
                </c:pt>
                <c:pt idx="151">
                  <c:v>153.30000000000001</c:v>
                </c:pt>
                <c:pt idx="152">
                  <c:v>121.57</c:v>
                </c:pt>
                <c:pt idx="153">
                  <c:v>71.17</c:v>
                </c:pt>
                <c:pt idx="154">
                  <c:v>16.25</c:v>
                </c:pt>
                <c:pt idx="155">
                  <c:v>-0.01</c:v>
                </c:pt>
                <c:pt idx="156">
                  <c:v>-3.01</c:v>
                </c:pt>
                <c:pt idx="157">
                  <c:v>-9.31</c:v>
                </c:pt>
                <c:pt idx="158">
                  <c:v>-9.52</c:v>
                </c:pt>
                <c:pt idx="159">
                  <c:v>-2.2799999999999998</c:v>
                </c:pt>
                <c:pt idx="160">
                  <c:v>4.49</c:v>
                </c:pt>
                <c:pt idx="161">
                  <c:v>85.25</c:v>
                </c:pt>
                <c:pt idx="162">
                  <c:v>135.08000000000001</c:v>
                </c:pt>
                <c:pt idx="163">
                  <c:v>166.97</c:v>
                </c:pt>
                <c:pt idx="164">
                  <c:v>168.71</c:v>
                </c:pt>
                <c:pt idx="165">
                  <c:v>146.03</c:v>
                </c:pt>
                <c:pt idx="166">
                  <c:v>132.36000000000001</c:v>
                </c:pt>
                <c:pt idx="167">
                  <c:v>121.64</c:v>
                </c:pt>
                <c:pt idx="168">
                  <c:v>110.79</c:v>
                </c:pt>
                <c:pt idx="169">
                  <c:v>105.84</c:v>
                </c:pt>
                <c:pt idx="170">
                  <c:v>104.36</c:v>
                </c:pt>
                <c:pt idx="171">
                  <c:v>108.07</c:v>
                </c:pt>
                <c:pt idx="172">
                  <c:v>112.33</c:v>
                </c:pt>
                <c:pt idx="173">
                  <c:v>121.29</c:v>
                </c:pt>
                <c:pt idx="174">
                  <c:v>136.33000000000001</c:v>
                </c:pt>
                <c:pt idx="175">
                  <c:v>154.22999999999999</c:v>
                </c:pt>
                <c:pt idx="176">
                  <c:v>131.77000000000001</c:v>
                </c:pt>
                <c:pt idx="177">
                  <c:v>88.68</c:v>
                </c:pt>
                <c:pt idx="178">
                  <c:v>46.62</c:v>
                </c:pt>
                <c:pt idx="179">
                  <c:v>-0.05</c:v>
                </c:pt>
                <c:pt idx="180">
                  <c:v>-11.05</c:v>
                </c:pt>
                <c:pt idx="181">
                  <c:v>-19.57</c:v>
                </c:pt>
                <c:pt idx="182">
                  <c:v>-18.010000000000002</c:v>
                </c:pt>
                <c:pt idx="183">
                  <c:v>-6.08</c:v>
                </c:pt>
                <c:pt idx="184">
                  <c:v>11.51</c:v>
                </c:pt>
                <c:pt idx="185">
                  <c:v>92.45</c:v>
                </c:pt>
                <c:pt idx="186">
                  <c:v>139.49</c:v>
                </c:pt>
                <c:pt idx="187">
                  <c:v>152.6</c:v>
                </c:pt>
                <c:pt idx="188">
                  <c:v>151.78</c:v>
                </c:pt>
                <c:pt idx="189">
                  <c:v>138.74</c:v>
                </c:pt>
                <c:pt idx="190">
                  <c:v>129.93</c:v>
                </c:pt>
                <c:pt idx="191">
                  <c:v>119.87</c:v>
                </c:pt>
                <c:pt idx="192">
                  <c:v>113.42</c:v>
                </c:pt>
                <c:pt idx="193">
                  <c:v>108.3</c:v>
                </c:pt>
                <c:pt idx="194">
                  <c:v>105.53</c:v>
                </c:pt>
                <c:pt idx="195">
                  <c:v>105.09</c:v>
                </c:pt>
                <c:pt idx="196">
                  <c:v>108.73</c:v>
                </c:pt>
                <c:pt idx="197">
                  <c:v>118.99</c:v>
                </c:pt>
                <c:pt idx="198">
                  <c:v>141.47999999999999</c:v>
                </c:pt>
                <c:pt idx="199">
                  <c:v>147.85</c:v>
                </c:pt>
                <c:pt idx="200">
                  <c:v>126.97</c:v>
                </c:pt>
                <c:pt idx="201">
                  <c:v>93.12</c:v>
                </c:pt>
                <c:pt idx="202">
                  <c:v>51.14</c:v>
                </c:pt>
                <c:pt idx="203">
                  <c:v>1.25</c:v>
                </c:pt>
                <c:pt idx="204">
                  <c:v>-0.93</c:v>
                </c:pt>
                <c:pt idx="205">
                  <c:v>-4.82</c:v>
                </c:pt>
                <c:pt idx="206">
                  <c:v>-3.67</c:v>
                </c:pt>
                <c:pt idx="207">
                  <c:v>-0.36</c:v>
                </c:pt>
                <c:pt idx="208">
                  <c:v>49.62</c:v>
                </c:pt>
                <c:pt idx="209">
                  <c:v>93.29</c:v>
                </c:pt>
                <c:pt idx="210">
                  <c:v>126.53</c:v>
                </c:pt>
                <c:pt idx="211">
                  <c:v>155.93</c:v>
                </c:pt>
                <c:pt idx="212">
                  <c:v>149.91</c:v>
                </c:pt>
                <c:pt idx="213">
                  <c:v>120.46</c:v>
                </c:pt>
                <c:pt idx="214">
                  <c:v>111.02</c:v>
                </c:pt>
                <c:pt idx="215">
                  <c:v>100.88</c:v>
                </c:pt>
                <c:pt idx="216">
                  <c:v>107.5</c:v>
                </c:pt>
                <c:pt idx="217">
                  <c:v>99.67</c:v>
                </c:pt>
                <c:pt idx="218">
                  <c:v>105.85</c:v>
                </c:pt>
                <c:pt idx="219">
                  <c:v>104.09</c:v>
                </c:pt>
                <c:pt idx="220">
                  <c:v>102.25</c:v>
                </c:pt>
                <c:pt idx="221">
                  <c:v>112.92</c:v>
                </c:pt>
                <c:pt idx="222">
                  <c:v>128.6</c:v>
                </c:pt>
                <c:pt idx="223">
                  <c:v>130.19</c:v>
                </c:pt>
                <c:pt idx="224">
                  <c:v>122.81</c:v>
                </c:pt>
                <c:pt idx="225">
                  <c:v>113.83</c:v>
                </c:pt>
                <c:pt idx="226">
                  <c:v>103.5</c:v>
                </c:pt>
                <c:pt idx="227">
                  <c:v>109.94</c:v>
                </c:pt>
                <c:pt idx="228">
                  <c:v>92.42</c:v>
                </c:pt>
                <c:pt idx="229">
                  <c:v>90.2</c:v>
                </c:pt>
                <c:pt idx="230">
                  <c:v>85.63</c:v>
                </c:pt>
                <c:pt idx="231">
                  <c:v>101.08</c:v>
                </c:pt>
                <c:pt idx="232">
                  <c:v>115.89</c:v>
                </c:pt>
                <c:pt idx="233">
                  <c:v>139.79</c:v>
                </c:pt>
                <c:pt idx="234">
                  <c:v>149.96</c:v>
                </c:pt>
                <c:pt idx="235">
                  <c:v>205.49</c:v>
                </c:pt>
                <c:pt idx="236">
                  <c:v>225.79</c:v>
                </c:pt>
                <c:pt idx="237">
                  <c:v>166.1</c:v>
                </c:pt>
                <c:pt idx="238">
                  <c:v>144.18</c:v>
                </c:pt>
                <c:pt idx="239">
                  <c:v>134.63999999999999</c:v>
                </c:pt>
                <c:pt idx="240">
                  <c:v>122.72</c:v>
                </c:pt>
                <c:pt idx="241">
                  <c:v>128.26</c:v>
                </c:pt>
                <c:pt idx="242">
                  <c:v>121.91</c:v>
                </c:pt>
                <c:pt idx="243">
                  <c:v>122.32</c:v>
                </c:pt>
                <c:pt idx="244">
                  <c:v>122.6</c:v>
                </c:pt>
                <c:pt idx="245">
                  <c:v>120.43</c:v>
                </c:pt>
                <c:pt idx="246">
                  <c:v>118.27</c:v>
                </c:pt>
                <c:pt idx="247">
                  <c:v>103.2</c:v>
                </c:pt>
                <c:pt idx="248">
                  <c:v>75.19</c:v>
                </c:pt>
                <c:pt idx="249">
                  <c:v>22.34</c:v>
                </c:pt>
                <c:pt idx="250">
                  <c:v>0.75</c:v>
                </c:pt>
                <c:pt idx="251">
                  <c:v>-1.68</c:v>
                </c:pt>
                <c:pt idx="252">
                  <c:v>-8.9</c:v>
                </c:pt>
                <c:pt idx="253">
                  <c:v>-27.36</c:v>
                </c:pt>
                <c:pt idx="254">
                  <c:v>-15</c:v>
                </c:pt>
                <c:pt idx="255">
                  <c:v>-16.87</c:v>
                </c:pt>
                <c:pt idx="256">
                  <c:v>3.53</c:v>
                </c:pt>
                <c:pt idx="257">
                  <c:v>45.62</c:v>
                </c:pt>
                <c:pt idx="258">
                  <c:v>84.09</c:v>
                </c:pt>
                <c:pt idx="259">
                  <c:v>112.44</c:v>
                </c:pt>
                <c:pt idx="260">
                  <c:v>109.98</c:v>
                </c:pt>
                <c:pt idx="261">
                  <c:v>98.58</c:v>
                </c:pt>
                <c:pt idx="262">
                  <c:v>106.66</c:v>
                </c:pt>
                <c:pt idx="263">
                  <c:v>103.72</c:v>
                </c:pt>
                <c:pt idx="264">
                  <c:v>101.83</c:v>
                </c:pt>
                <c:pt idx="265">
                  <c:v>95.07</c:v>
                </c:pt>
                <c:pt idx="266">
                  <c:v>102.48</c:v>
                </c:pt>
                <c:pt idx="267">
                  <c:v>99.44</c:v>
                </c:pt>
                <c:pt idx="268">
                  <c:v>106.75</c:v>
                </c:pt>
                <c:pt idx="269">
                  <c:v>111.16</c:v>
                </c:pt>
                <c:pt idx="270">
                  <c:v>109.02</c:v>
                </c:pt>
                <c:pt idx="271">
                  <c:v>103.17</c:v>
                </c:pt>
                <c:pt idx="272">
                  <c:v>64.38</c:v>
                </c:pt>
                <c:pt idx="273">
                  <c:v>41.36</c:v>
                </c:pt>
                <c:pt idx="274">
                  <c:v>20.52</c:v>
                </c:pt>
                <c:pt idx="275">
                  <c:v>13.72</c:v>
                </c:pt>
                <c:pt idx="276">
                  <c:v>0.63</c:v>
                </c:pt>
                <c:pt idx="277">
                  <c:v>-0.02</c:v>
                </c:pt>
                <c:pt idx="278">
                  <c:v>0.21</c:v>
                </c:pt>
                <c:pt idx="279">
                  <c:v>16.02</c:v>
                </c:pt>
                <c:pt idx="280">
                  <c:v>58.19</c:v>
                </c:pt>
                <c:pt idx="281">
                  <c:v>96.81</c:v>
                </c:pt>
                <c:pt idx="282">
                  <c:v>127.02</c:v>
                </c:pt>
                <c:pt idx="283">
                  <c:v>140.96</c:v>
                </c:pt>
                <c:pt idx="284">
                  <c:v>143.63999999999999</c:v>
                </c:pt>
                <c:pt idx="285">
                  <c:v>136.72999999999999</c:v>
                </c:pt>
                <c:pt idx="286">
                  <c:v>130.61000000000001</c:v>
                </c:pt>
                <c:pt idx="287">
                  <c:v>121.03</c:v>
                </c:pt>
                <c:pt idx="288">
                  <c:v>117.23</c:v>
                </c:pt>
                <c:pt idx="289">
                  <c:v>109.8</c:v>
                </c:pt>
                <c:pt idx="290">
                  <c:v>108.3</c:v>
                </c:pt>
                <c:pt idx="291">
                  <c:v>109.25</c:v>
                </c:pt>
                <c:pt idx="292">
                  <c:v>111.12</c:v>
                </c:pt>
                <c:pt idx="293">
                  <c:v>120.97</c:v>
                </c:pt>
                <c:pt idx="294">
                  <c:v>137.03</c:v>
                </c:pt>
                <c:pt idx="295">
                  <c:v>142.29</c:v>
                </c:pt>
                <c:pt idx="296">
                  <c:v>129.91</c:v>
                </c:pt>
                <c:pt idx="297">
                  <c:v>120.06</c:v>
                </c:pt>
                <c:pt idx="298">
                  <c:v>95.09</c:v>
                </c:pt>
                <c:pt idx="299">
                  <c:v>82.77</c:v>
                </c:pt>
                <c:pt idx="300">
                  <c:v>25.39</c:v>
                </c:pt>
                <c:pt idx="301">
                  <c:v>33.409999999999997</c:v>
                </c:pt>
                <c:pt idx="302">
                  <c:v>89.92</c:v>
                </c:pt>
                <c:pt idx="303">
                  <c:v>103.01</c:v>
                </c:pt>
                <c:pt idx="304">
                  <c:v>103.09</c:v>
                </c:pt>
                <c:pt idx="305">
                  <c:v>135.68</c:v>
                </c:pt>
                <c:pt idx="306">
                  <c:v>151.38</c:v>
                </c:pt>
                <c:pt idx="307">
                  <c:v>164.85</c:v>
                </c:pt>
                <c:pt idx="308">
                  <c:v>158.26</c:v>
                </c:pt>
                <c:pt idx="309">
                  <c:v>138.44999999999999</c:v>
                </c:pt>
                <c:pt idx="310">
                  <c:v>133.06</c:v>
                </c:pt>
                <c:pt idx="311">
                  <c:v>123.47</c:v>
                </c:pt>
                <c:pt idx="312">
                  <c:v>120.35</c:v>
                </c:pt>
                <c:pt idx="313">
                  <c:v>119</c:v>
                </c:pt>
                <c:pt idx="314">
                  <c:v>120.2</c:v>
                </c:pt>
                <c:pt idx="315">
                  <c:v>118.01</c:v>
                </c:pt>
                <c:pt idx="316">
                  <c:v>120.27</c:v>
                </c:pt>
                <c:pt idx="317">
                  <c:v>125.05</c:v>
                </c:pt>
                <c:pt idx="318">
                  <c:v>146.82</c:v>
                </c:pt>
                <c:pt idx="319">
                  <c:v>163.34</c:v>
                </c:pt>
                <c:pt idx="320">
                  <c:v>159.97999999999999</c:v>
                </c:pt>
                <c:pt idx="321">
                  <c:v>144.99</c:v>
                </c:pt>
                <c:pt idx="322">
                  <c:v>125.59</c:v>
                </c:pt>
                <c:pt idx="323">
                  <c:v>128.63</c:v>
                </c:pt>
                <c:pt idx="324">
                  <c:v>118.75</c:v>
                </c:pt>
                <c:pt idx="325">
                  <c:v>115.35</c:v>
                </c:pt>
                <c:pt idx="326">
                  <c:v>119.05</c:v>
                </c:pt>
                <c:pt idx="327">
                  <c:v>126.04</c:v>
                </c:pt>
                <c:pt idx="328">
                  <c:v>134.56</c:v>
                </c:pt>
                <c:pt idx="329">
                  <c:v>147.53</c:v>
                </c:pt>
                <c:pt idx="330">
                  <c:v>166.57</c:v>
                </c:pt>
                <c:pt idx="331">
                  <c:v>203</c:v>
                </c:pt>
                <c:pt idx="332">
                  <c:v>212.17</c:v>
                </c:pt>
                <c:pt idx="333">
                  <c:v>170.44</c:v>
                </c:pt>
                <c:pt idx="334">
                  <c:v>151.69</c:v>
                </c:pt>
                <c:pt idx="335">
                  <c:v>138.44</c:v>
                </c:pt>
                <c:pt idx="336">
                  <c:v>123.82</c:v>
                </c:pt>
                <c:pt idx="337">
                  <c:v>119.28</c:v>
                </c:pt>
                <c:pt idx="338">
                  <c:v>115.06</c:v>
                </c:pt>
                <c:pt idx="339">
                  <c:v>114.52</c:v>
                </c:pt>
                <c:pt idx="340">
                  <c:v>115.84</c:v>
                </c:pt>
                <c:pt idx="341">
                  <c:v>128.9</c:v>
                </c:pt>
                <c:pt idx="342">
                  <c:v>154.13999999999999</c:v>
                </c:pt>
                <c:pt idx="343">
                  <c:v>157.18</c:v>
                </c:pt>
                <c:pt idx="344">
                  <c:v>140.82</c:v>
                </c:pt>
                <c:pt idx="345">
                  <c:v>116.58</c:v>
                </c:pt>
                <c:pt idx="346">
                  <c:v>115.06</c:v>
                </c:pt>
                <c:pt idx="347">
                  <c:v>112.04</c:v>
                </c:pt>
                <c:pt idx="348">
                  <c:v>107.29</c:v>
                </c:pt>
                <c:pt idx="349">
                  <c:v>96.97</c:v>
                </c:pt>
                <c:pt idx="350">
                  <c:v>89.98</c:v>
                </c:pt>
                <c:pt idx="351">
                  <c:v>99.12</c:v>
                </c:pt>
                <c:pt idx="352">
                  <c:v>115.04</c:v>
                </c:pt>
                <c:pt idx="353">
                  <c:v>139.34</c:v>
                </c:pt>
                <c:pt idx="354">
                  <c:v>150.68</c:v>
                </c:pt>
                <c:pt idx="355">
                  <c:v>164.91</c:v>
                </c:pt>
                <c:pt idx="356">
                  <c:v>166.95</c:v>
                </c:pt>
                <c:pt idx="357">
                  <c:v>149.59</c:v>
                </c:pt>
                <c:pt idx="358">
                  <c:v>133.99</c:v>
                </c:pt>
                <c:pt idx="359">
                  <c:v>119.24</c:v>
                </c:pt>
                <c:pt idx="360">
                  <c:v>108.61</c:v>
                </c:pt>
                <c:pt idx="361">
                  <c:v>103.67</c:v>
                </c:pt>
                <c:pt idx="362">
                  <c:v>102.47</c:v>
                </c:pt>
                <c:pt idx="363">
                  <c:v>100.56</c:v>
                </c:pt>
                <c:pt idx="364">
                  <c:v>103.23</c:v>
                </c:pt>
                <c:pt idx="365">
                  <c:v>114.43</c:v>
                </c:pt>
                <c:pt idx="366">
                  <c:v>142.97999999999999</c:v>
                </c:pt>
                <c:pt idx="367">
                  <c:v>147.29</c:v>
                </c:pt>
                <c:pt idx="368">
                  <c:v>134.53</c:v>
                </c:pt>
                <c:pt idx="369">
                  <c:v>110.69</c:v>
                </c:pt>
                <c:pt idx="370">
                  <c:v>100.79</c:v>
                </c:pt>
                <c:pt idx="371">
                  <c:v>83.1</c:v>
                </c:pt>
                <c:pt idx="372">
                  <c:v>66.22</c:v>
                </c:pt>
                <c:pt idx="373">
                  <c:v>51.02</c:v>
                </c:pt>
                <c:pt idx="374">
                  <c:v>60.16</c:v>
                </c:pt>
                <c:pt idx="375">
                  <c:v>79.040000000000006</c:v>
                </c:pt>
                <c:pt idx="376">
                  <c:v>100.05</c:v>
                </c:pt>
                <c:pt idx="377">
                  <c:v>117.17</c:v>
                </c:pt>
                <c:pt idx="378">
                  <c:v>136.65</c:v>
                </c:pt>
                <c:pt idx="379">
                  <c:v>152</c:v>
                </c:pt>
                <c:pt idx="380">
                  <c:v>168.68</c:v>
                </c:pt>
                <c:pt idx="381">
                  <c:v>150.06</c:v>
                </c:pt>
                <c:pt idx="382">
                  <c:v>137.94999999999999</c:v>
                </c:pt>
                <c:pt idx="383">
                  <c:v>128.74</c:v>
                </c:pt>
                <c:pt idx="384">
                  <c:v>121.98</c:v>
                </c:pt>
                <c:pt idx="385">
                  <c:v>115.59</c:v>
                </c:pt>
                <c:pt idx="386">
                  <c:v>112.53</c:v>
                </c:pt>
                <c:pt idx="387">
                  <c:v>108.78</c:v>
                </c:pt>
                <c:pt idx="388">
                  <c:v>112.21</c:v>
                </c:pt>
                <c:pt idx="389">
                  <c:v>121.42</c:v>
                </c:pt>
                <c:pt idx="390">
                  <c:v>141.21</c:v>
                </c:pt>
                <c:pt idx="391">
                  <c:v>144.19999999999999</c:v>
                </c:pt>
                <c:pt idx="392">
                  <c:v>124.22</c:v>
                </c:pt>
                <c:pt idx="393">
                  <c:v>97.58</c:v>
                </c:pt>
                <c:pt idx="394">
                  <c:v>76.3</c:v>
                </c:pt>
                <c:pt idx="395">
                  <c:v>38.450000000000003</c:v>
                </c:pt>
                <c:pt idx="396">
                  <c:v>13.76</c:v>
                </c:pt>
                <c:pt idx="397">
                  <c:v>11.84</c:v>
                </c:pt>
                <c:pt idx="398">
                  <c:v>14.23</c:v>
                </c:pt>
                <c:pt idx="399">
                  <c:v>52.52</c:v>
                </c:pt>
                <c:pt idx="400">
                  <c:v>84.03</c:v>
                </c:pt>
                <c:pt idx="401">
                  <c:v>103.33</c:v>
                </c:pt>
                <c:pt idx="402">
                  <c:v>131.72</c:v>
                </c:pt>
                <c:pt idx="403">
                  <c:v>150.71</c:v>
                </c:pt>
                <c:pt idx="404">
                  <c:v>151.38</c:v>
                </c:pt>
                <c:pt idx="405">
                  <c:v>134.96</c:v>
                </c:pt>
                <c:pt idx="406">
                  <c:v>125.01</c:v>
                </c:pt>
                <c:pt idx="407">
                  <c:v>113.71</c:v>
                </c:pt>
                <c:pt idx="408">
                  <c:v>118.44</c:v>
                </c:pt>
                <c:pt idx="409">
                  <c:v>113.07</c:v>
                </c:pt>
                <c:pt idx="410">
                  <c:v>112.55</c:v>
                </c:pt>
                <c:pt idx="411">
                  <c:v>110.99</c:v>
                </c:pt>
                <c:pt idx="412">
                  <c:v>112.56</c:v>
                </c:pt>
                <c:pt idx="413">
                  <c:v>114.43</c:v>
                </c:pt>
                <c:pt idx="414">
                  <c:v>113.46</c:v>
                </c:pt>
                <c:pt idx="415">
                  <c:v>107.14</c:v>
                </c:pt>
                <c:pt idx="416">
                  <c:v>80.28</c:v>
                </c:pt>
                <c:pt idx="417">
                  <c:v>6.94</c:v>
                </c:pt>
                <c:pt idx="418">
                  <c:v>8.9600000000000009</c:v>
                </c:pt>
                <c:pt idx="419">
                  <c:v>-1.77</c:v>
                </c:pt>
                <c:pt idx="420">
                  <c:v>-4.76</c:v>
                </c:pt>
                <c:pt idx="421">
                  <c:v>-5.88</c:v>
                </c:pt>
                <c:pt idx="422">
                  <c:v>-2.71</c:v>
                </c:pt>
                <c:pt idx="423">
                  <c:v>4.71</c:v>
                </c:pt>
                <c:pt idx="424">
                  <c:v>26.36</c:v>
                </c:pt>
                <c:pt idx="425">
                  <c:v>91.66</c:v>
                </c:pt>
                <c:pt idx="426">
                  <c:v>122.73</c:v>
                </c:pt>
                <c:pt idx="427">
                  <c:v>133.66999999999999</c:v>
                </c:pt>
                <c:pt idx="428">
                  <c:v>146.63</c:v>
                </c:pt>
                <c:pt idx="429">
                  <c:v>142.99</c:v>
                </c:pt>
                <c:pt idx="430">
                  <c:v>133.62</c:v>
                </c:pt>
                <c:pt idx="431">
                  <c:v>128.07</c:v>
                </c:pt>
                <c:pt idx="432">
                  <c:v>118.38</c:v>
                </c:pt>
                <c:pt idx="433">
                  <c:v>114.01</c:v>
                </c:pt>
                <c:pt idx="434">
                  <c:v>110.55</c:v>
                </c:pt>
                <c:pt idx="435">
                  <c:v>110.19</c:v>
                </c:pt>
                <c:pt idx="436">
                  <c:v>108.5</c:v>
                </c:pt>
                <c:pt idx="437">
                  <c:v>113.67</c:v>
                </c:pt>
                <c:pt idx="438">
                  <c:v>108.82</c:v>
                </c:pt>
                <c:pt idx="439">
                  <c:v>89.1</c:v>
                </c:pt>
                <c:pt idx="440">
                  <c:v>89.05</c:v>
                </c:pt>
                <c:pt idx="441">
                  <c:v>58.55</c:v>
                </c:pt>
                <c:pt idx="442">
                  <c:v>80</c:v>
                </c:pt>
                <c:pt idx="443">
                  <c:v>25.01</c:v>
                </c:pt>
                <c:pt idx="444">
                  <c:v>2.6</c:v>
                </c:pt>
                <c:pt idx="445">
                  <c:v>-0.85</c:v>
                </c:pt>
                <c:pt idx="446">
                  <c:v>-3</c:v>
                </c:pt>
                <c:pt idx="447">
                  <c:v>-2.25</c:v>
                </c:pt>
                <c:pt idx="448">
                  <c:v>18.39</c:v>
                </c:pt>
                <c:pt idx="449">
                  <c:v>81.84</c:v>
                </c:pt>
                <c:pt idx="450">
                  <c:v>109.09</c:v>
                </c:pt>
                <c:pt idx="451">
                  <c:v>121.88</c:v>
                </c:pt>
                <c:pt idx="452">
                  <c:v>127.49</c:v>
                </c:pt>
                <c:pt idx="453">
                  <c:v>124.47</c:v>
                </c:pt>
                <c:pt idx="454">
                  <c:v>121.09</c:v>
                </c:pt>
                <c:pt idx="455">
                  <c:v>112.68</c:v>
                </c:pt>
                <c:pt idx="456">
                  <c:v>104.02</c:v>
                </c:pt>
                <c:pt idx="457">
                  <c:v>100.99</c:v>
                </c:pt>
                <c:pt idx="458">
                  <c:v>97.04</c:v>
                </c:pt>
                <c:pt idx="459">
                  <c:v>99.02</c:v>
                </c:pt>
                <c:pt idx="460">
                  <c:v>103.7</c:v>
                </c:pt>
                <c:pt idx="461">
                  <c:v>117.92</c:v>
                </c:pt>
                <c:pt idx="462">
                  <c:v>135.91</c:v>
                </c:pt>
                <c:pt idx="463">
                  <c:v>135.36000000000001</c:v>
                </c:pt>
                <c:pt idx="464">
                  <c:v>128.99</c:v>
                </c:pt>
                <c:pt idx="465">
                  <c:v>106.89</c:v>
                </c:pt>
                <c:pt idx="466">
                  <c:v>88.33</c:v>
                </c:pt>
                <c:pt idx="467">
                  <c:v>74.69</c:v>
                </c:pt>
                <c:pt idx="468">
                  <c:v>52.4</c:v>
                </c:pt>
                <c:pt idx="469">
                  <c:v>40.22</c:v>
                </c:pt>
                <c:pt idx="470">
                  <c:v>43.51</c:v>
                </c:pt>
                <c:pt idx="471">
                  <c:v>80.23</c:v>
                </c:pt>
                <c:pt idx="472">
                  <c:v>88.11</c:v>
                </c:pt>
                <c:pt idx="473">
                  <c:v>105</c:v>
                </c:pt>
                <c:pt idx="474">
                  <c:v>118.53</c:v>
                </c:pt>
                <c:pt idx="475">
                  <c:v>134.61000000000001</c:v>
                </c:pt>
                <c:pt idx="476">
                  <c:v>142.97999999999999</c:v>
                </c:pt>
                <c:pt idx="477">
                  <c:v>128.44999999999999</c:v>
                </c:pt>
                <c:pt idx="478">
                  <c:v>120</c:v>
                </c:pt>
                <c:pt idx="479">
                  <c:v>115.62</c:v>
                </c:pt>
                <c:pt idx="480">
                  <c:v>109.64</c:v>
                </c:pt>
                <c:pt idx="481">
                  <c:v>104.92</c:v>
                </c:pt>
                <c:pt idx="482">
                  <c:v>105.43</c:v>
                </c:pt>
                <c:pt idx="483">
                  <c:v>104.45</c:v>
                </c:pt>
                <c:pt idx="484">
                  <c:v>106.33</c:v>
                </c:pt>
                <c:pt idx="485">
                  <c:v>119.64</c:v>
                </c:pt>
                <c:pt idx="486">
                  <c:v>135.58000000000001</c:v>
                </c:pt>
                <c:pt idx="487">
                  <c:v>139.65</c:v>
                </c:pt>
                <c:pt idx="488">
                  <c:v>123.53</c:v>
                </c:pt>
                <c:pt idx="489">
                  <c:v>107.22</c:v>
                </c:pt>
                <c:pt idx="490">
                  <c:v>87.69</c:v>
                </c:pt>
                <c:pt idx="491">
                  <c:v>54.48</c:v>
                </c:pt>
                <c:pt idx="492">
                  <c:v>60.18</c:v>
                </c:pt>
                <c:pt idx="493">
                  <c:v>40.56</c:v>
                </c:pt>
                <c:pt idx="494">
                  <c:v>42.65</c:v>
                </c:pt>
                <c:pt idx="495">
                  <c:v>47.55</c:v>
                </c:pt>
                <c:pt idx="496">
                  <c:v>69.05</c:v>
                </c:pt>
                <c:pt idx="497">
                  <c:v>93.06</c:v>
                </c:pt>
                <c:pt idx="498">
                  <c:v>114.38</c:v>
                </c:pt>
                <c:pt idx="499">
                  <c:v>140.09</c:v>
                </c:pt>
                <c:pt idx="500">
                  <c:v>150.02000000000001</c:v>
                </c:pt>
                <c:pt idx="501">
                  <c:v>140.62</c:v>
                </c:pt>
                <c:pt idx="502">
                  <c:v>127.23</c:v>
                </c:pt>
                <c:pt idx="503">
                  <c:v>121.87</c:v>
                </c:pt>
                <c:pt idx="504">
                  <c:v>116.48</c:v>
                </c:pt>
                <c:pt idx="505">
                  <c:v>112.33</c:v>
                </c:pt>
                <c:pt idx="506">
                  <c:v>112.44</c:v>
                </c:pt>
                <c:pt idx="507">
                  <c:v>113.42</c:v>
                </c:pt>
                <c:pt idx="508">
                  <c:v>121.38</c:v>
                </c:pt>
                <c:pt idx="509">
                  <c:v>132.68</c:v>
                </c:pt>
                <c:pt idx="510">
                  <c:v>150.04</c:v>
                </c:pt>
                <c:pt idx="511">
                  <c:v>137.44999999999999</c:v>
                </c:pt>
                <c:pt idx="512">
                  <c:v>116.73</c:v>
                </c:pt>
                <c:pt idx="513">
                  <c:v>83.03</c:v>
                </c:pt>
                <c:pt idx="514">
                  <c:v>36.729999999999997</c:v>
                </c:pt>
                <c:pt idx="515">
                  <c:v>13.23</c:v>
                </c:pt>
                <c:pt idx="516">
                  <c:v>16.64</c:v>
                </c:pt>
                <c:pt idx="517">
                  <c:v>2.52</c:v>
                </c:pt>
                <c:pt idx="518">
                  <c:v>1.04</c:v>
                </c:pt>
                <c:pt idx="519">
                  <c:v>7.55</c:v>
                </c:pt>
                <c:pt idx="520">
                  <c:v>22.09</c:v>
                </c:pt>
                <c:pt idx="521">
                  <c:v>75.09</c:v>
                </c:pt>
                <c:pt idx="522">
                  <c:v>119.97</c:v>
                </c:pt>
                <c:pt idx="523">
                  <c:v>139.9</c:v>
                </c:pt>
                <c:pt idx="524">
                  <c:v>144.91</c:v>
                </c:pt>
                <c:pt idx="525">
                  <c:v>137.78</c:v>
                </c:pt>
                <c:pt idx="526">
                  <c:v>119.91</c:v>
                </c:pt>
                <c:pt idx="527">
                  <c:v>118.69</c:v>
                </c:pt>
                <c:pt idx="528">
                  <c:v>109.81</c:v>
                </c:pt>
                <c:pt idx="529">
                  <c:v>106.32</c:v>
                </c:pt>
                <c:pt idx="530">
                  <c:v>108.27</c:v>
                </c:pt>
                <c:pt idx="531">
                  <c:v>109.72</c:v>
                </c:pt>
                <c:pt idx="532">
                  <c:v>111.02</c:v>
                </c:pt>
                <c:pt idx="533">
                  <c:v>116.81</c:v>
                </c:pt>
                <c:pt idx="534">
                  <c:v>129.97999999999999</c:v>
                </c:pt>
                <c:pt idx="535">
                  <c:v>127.6</c:v>
                </c:pt>
                <c:pt idx="536">
                  <c:v>106.44</c:v>
                </c:pt>
                <c:pt idx="537">
                  <c:v>56.41</c:v>
                </c:pt>
                <c:pt idx="538">
                  <c:v>1.56</c:v>
                </c:pt>
                <c:pt idx="539">
                  <c:v>-1.66</c:v>
                </c:pt>
                <c:pt idx="540">
                  <c:v>-25.85</c:v>
                </c:pt>
                <c:pt idx="541">
                  <c:v>-48.83</c:v>
                </c:pt>
                <c:pt idx="542">
                  <c:v>-46.15</c:v>
                </c:pt>
                <c:pt idx="543">
                  <c:v>-17.850000000000001</c:v>
                </c:pt>
                <c:pt idx="544">
                  <c:v>-1.3</c:v>
                </c:pt>
                <c:pt idx="545">
                  <c:v>31.6</c:v>
                </c:pt>
                <c:pt idx="546">
                  <c:v>111.64</c:v>
                </c:pt>
                <c:pt idx="547">
                  <c:v>129.07</c:v>
                </c:pt>
                <c:pt idx="548">
                  <c:v>144.91</c:v>
                </c:pt>
                <c:pt idx="549">
                  <c:v>132.38</c:v>
                </c:pt>
                <c:pt idx="550">
                  <c:v>122.95</c:v>
                </c:pt>
                <c:pt idx="551">
                  <c:v>116.56</c:v>
                </c:pt>
                <c:pt idx="552">
                  <c:v>110.48</c:v>
                </c:pt>
                <c:pt idx="553">
                  <c:v>105.29</c:v>
                </c:pt>
                <c:pt idx="554">
                  <c:v>105.31</c:v>
                </c:pt>
                <c:pt idx="555">
                  <c:v>105.89</c:v>
                </c:pt>
                <c:pt idx="556">
                  <c:v>111.77</c:v>
                </c:pt>
                <c:pt idx="557">
                  <c:v>124.21</c:v>
                </c:pt>
                <c:pt idx="558">
                  <c:v>137.49</c:v>
                </c:pt>
                <c:pt idx="559">
                  <c:v>138.9</c:v>
                </c:pt>
                <c:pt idx="560">
                  <c:v>109.45</c:v>
                </c:pt>
                <c:pt idx="561">
                  <c:v>68.16</c:v>
                </c:pt>
                <c:pt idx="562">
                  <c:v>8.77</c:v>
                </c:pt>
                <c:pt idx="563">
                  <c:v>-0.04</c:v>
                </c:pt>
                <c:pt idx="564">
                  <c:v>-6.91</c:v>
                </c:pt>
                <c:pt idx="565">
                  <c:v>-26.04</c:v>
                </c:pt>
                <c:pt idx="566">
                  <c:v>-29.95</c:v>
                </c:pt>
                <c:pt idx="567">
                  <c:v>-15.75</c:v>
                </c:pt>
                <c:pt idx="568">
                  <c:v>-1.0900000000000001</c:v>
                </c:pt>
                <c:pt idx="569">
                  <c:v>60.13</c:v>
                </c:pt>
                <c:pt idx="570">
                  <c:v>112.09</c:v>
                </c:pt>
                <c:pt idx="571">
                  <c:v>137.75</c:v>
                </c:pt>
                <c:pt idx="572">
                  <c:v>144.12</c:v>
                </c:pt>
                <c:pt idx="573">
                  <c:v>130.72999999999999</c:v>
                </c:pt>
                <c:pt idx="574">
                  <c:v>120.02</c:v>
                </c:pt>
                <c:pt idx="575">
                  <c:v>113.03</c:v>
                </c:pt>
                <c:pt idx="576">
                  <c:v>110.06</c:v>
                </c:pt>
                <c:pt idx="577">
                  <c:v>103.59</c:v>
                </c:pt>
                <c:pt idx="578">
                  <c:v>99.11</c:v>
                </c:pt>
                <c:pt idx="579">
                  <c:v>91.91</c:v>
                </c:pt>
                <c:pt idx="580">
                  <c:v>97.34</c:v>
                </c:pt>
                <c:pt idx="581">
                  <c:v>96.04</c:v>
                </c:pt>
                <c:pt idx="582">
                  <c:v>95.86</c:v>
                </c:pt>
                <c:pt idx="583">
                  <c:v>81.84</c:v>
                </c:pt>
                <c:pt idx="584">
                  <c:v>24.39</c:v>
                </c:pt>
                <c:pt idx="585">
                  <c:v>3.44</c:v>
                </c:pt>
                <c:pt idx="586">
                  <c:v>-6.67</c:v>
                </c:pt>
                <c:pt idx="587">
                  <c:v>-42</c:v>
                </c:pt>
                <c:pt idx="588">
                  <c:v>-99.31</c:v>
                </c:pt>
                <c:pt idx="589">
                  <c:v>-173.87</c:v>
                </c:pt>
                <c:pt idx="590">
                  <c:v>-187.75</c:v>
                </c:pt>
                <c:pt idx="591">
                  <c:v>-133.04</c:v>
                </c:pt>
                <c:pt idx="592">
                  <c:v>-52.22</c:v>
                </c:pt>
                <c:pt idx="593">
                  <c:v>-2.6</c:v>
                </c:pt>
                <c:pt idx="594">
                  <c:v>24.35</c:v>
                </c:pt>
                <c:pt idx="595">
                  <c:v>81.22</c:v>
                </c:pt>
                <c:pt idx="596">
                  <c:v>94.27</c:v>
                </c:pt>
                <c:pt idx="597">
                  <c:v>90.5</c:v>
                </c:pt>
                <c:pt idx="598">
                  <c:v>85.04</c:v>
                </c:pt>
                <c:pt idx="599">
                  <c:v>83.08</c:v>
                </c:pt>
                <c:pt idx="600">
                  <c:v>90.19</c:v>
                </c:pt>
                <c:pt idx="601">
                  <c:v>91.39</c:v>
                </c:pt>
                <c:pt idx="602">
                  <c:v>85.19</c:v>
                </c:pt>
                <c:pt idx="603">
                  <c:v>79.98</c:v>
                </c:pt>
                <c:pt idx="604">
                  <c:v>82</c:v>
                </c:pt>
                <c:pt idx="605">
                  <c:v>94.08</c:v>
                </c:pt>
                <c:pt idx="606">
                  <c:v>81.14</c:v>
                </c:pt>
                <c:pt idx="607">
                  <c:v>24.64</c:v>
                </c:pt>
                <c:pt idx="608">
                  <c:v>1.06</c:v>
                </c:pt>
                <c:pt idx="609">
                  <c:v>-9</c:v>
                </c:pt>
                <c:pt idx="610">
                  <c:v>-28.18</c:v>
                </c:pt>
                <c:pt idx="611">
                  <c:v>-127.36</c:v>
                </c:pt>
                <c:pt idx="612">
                  <c:v>-259.95999999999998</c:v>
                </c:pt>
                <c:pt idx="613">
                  <c:v>-413.88</c:v>
                </c:pt>
                <c:pt idx="614">
                  <c:v>-413.25</c:v>
                </c:pt>
                <c:pt idx="615">
                  <c:v>-235.02</c:v>
                </c:pt>
                <c:pt idx="616">
                  <c:v>-36.9</c:v>
                </c:pt>
                <c:pt idx="617">
                  <c:v>8.8800000000000008</c:v>
                </c:pt>
                <c:pt idx="618">
                  <c:v>91.12</c:v>
                </c:pt>
                <c:pt idx="619">
                  <c:v>126.73</c:v>
                </c:pt>
                <c:pt idx="620">
                  <c:v>132.99</c:v>
                </c:pt>
                <c:pt idx="621">
                  <c:v>128.30000000000001</c:v>
                </c:pt>
                <c:pt idx="622">
                  <c:v>122.3</c:v>
                </c:pt>
                <c:pt idx="623">
                  <c:v>125.86</c:v>
                </c:pt>
                <c:pt idx="624">
                  <c:v>123.92</c:v>
                </c:pt>
                <c:pt idx="625">
                  <c:v>119.12</c:v>
                </c:pt>
                <c:pt idx="626">
                  <c:v>118.89</c:v>
                </c:pt>
                <c:pt idx="627">
                  <c:v>119.5</c:v>
                </c:pt>
                <c:pt idx="628">
                  <c:v>123.91</c:v>
                </c:pt>
                <c:pt idx="629">
                  <c:v>128.6</c:v>
                </c:pt>
                <c:pt idx="630">
                  <c:v>150.19999999999999</c:v>
                </c:pt>
                <c:pt idx="631">
                  <c:v>140.75</c:v>
                </c:pt>
                <c:pt idx="632">
                  <c:v>115.63</c:v>
                </c:pt>
                <c:pt idx="633">
                  <c:v>85.94</c:v>
                </c:pt>
                <c:pt idx="634">
                  <c:v>53.26</c:v>
                </c:pt>
                <c:pt idx="635">
                  <c:v>3.98</c:v>
                </c:pt>
                <c:pt idx="636">
                  <c:v>-0.1</c:v>
                </c:pt>
                <c:pt idx="637">
                  <c:v>-0.83</c:v>
                </c:pt>
                <c:pt idx="638">
                  <c:v>-0.16</c:v>
                </c:pt>
                <c:pt idx="639">
                  <c:v>4.08</c:v>
                </c:pt>
                <c:pt idx="640">
                  <c:v>76.09</c:v>
                </c:pt>
                <c:pt idx="641">
                  <c:v>115.69</c:v>
                </c:pt>
                <c:pt idx="642">
                  <c:v>138.94999999999999</c:v>
                </c:pt>
                <c:pt idx="643">
                  <c:v>152.32</c:v>
                </c:pt>
                <c:pt idx="644">
                  <c:v>157.04</c:v>
                </c:pt>
                <c:pt idx="645">
                  <c:v>146.22999999999999</c:v>
                </c:pt>
                <c:pt idx="646">
                  <c:v>130</c:v>
                </c:pt>
                <c:pt idx="647">
                  <c:v>123.38</c:v>
                </c:pt>
                <c:pt idx="648">
                  <c:v>118.98</c:v>
                </c:pt>
                <c:pt idx="649">
                  <c:v>115.35</c:v>
                </c:pt>
                <c:pt idx="650">
                  <c:v>112.25</c:v>
                </c:pt>
                <c:pt idx="651">
                  <c:v>112.49</c:v>
                </c:pt>
                <c:pt idx="652">
                  <c:v>115.05</c:v>
                </c:pt>
                <c:pt idx="653">
                  <c:v>121.87</c:v>
                </c:pt>
                <c:pt idx="654">
                  <c:v>132.49</c:v>
                </c:pt>
                <c:pt idx="655">
                  <c:v>128.83000000000001</c:v>
                </c:pt>
                <c:pt idx="656">
                  <c:v>115.56</c:v>
                </c:pt>
                <c:pt idx="657">
                  <c:v>95.22</c:v>
                </c:pt>
                <c:pt idx="658">
                  <c:v>56.69</c:v>
                </c:pt>
                <c:pt idx="659">
                  <c:v>6.91</c:v>
                </c:pt>
                <c:pt idx="660">
                  <c:v>16.559999999999999</c:v>
                </c:pt>
                <c:pt idx="661">
                  <c:v>9.85</c:v>
                </c:pt>
                <c:pt idx="662">
                  <c:v>20.48</c:v>
                </c:pt>
                <c:pt idx="663">
                  <c:v>56.76</c:v>
                </c:pt>
                <c:pt idx="664">
                  <c:v>73.069999999999993</c:v>
                </c:pt>
                <c:pt idx="665">
                  <c:v>98.83</c:v>
                </c:pt>
                <c:pt idx="666">
                  <c:v>116.59</c:v>
                </c:pt>
                <c:pt idx="667">
                  <c:v>132.91999999999999</c:v>
                </c:pt>
                <c:pt idx="668">
                  <c:v>147.51</c:v>
                </c:pt>
                <c:pt idx="669">
                  <c:v>132.34</c:v>
                </c:pt>
                <c:pt idx="670">
                  <c:v>117.04</c:v>
                </c:pt>
                <c:pt idx="671">
                  <c:v>107.44</c:v>
                </c:pt>
              </c:numCache>
            </c:numRef>
          </c:val>
          <c:smooth val="0"/>
          <c:extLst>
            <c:ext xmlns:c16="http://schemas.microsoft.com/office/drawing/2014/chart" uri="{C3380CC4-5D6E-409C-BE32-E72D297353CC}">
              <c16:uniqueId val="{00000000-FBF2-4566-81FA-2232CB3187BD}"/>
            </c:ext>
          </c:extLst>
        </c:ser>
        <c:ser>
          <c:idx val="2"/>
          <c:order val="2"/>
          <c:tx>
            <c:v>0</c:v>
          </c:tx>
          <c:spPr>
            <a:ln w="28575" cap="rnd">
              <a:solidFill>
                <a:srgbClr val="FFC000"/>
              </a:solidFill>
              <a:round/>
            </a:ln>
            <a:effectLst/>
          </c:spPr>
          <c:marker>
            <c:symbol val="none"/>
          </c:marker>
          <c:val>
            <c:numRef>
              <c:f>'April 2026 + Sommer 2025'!$L$2692:$L$3363</c:f>
              <c:numCache>
                <c:formatCode>General</c:formatCode>
                <c:ptCount val="67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numCache>
            </c:numRef>
          </c:val>
          <c:smooth val="0"/>
          <c:extLst>
            <c:ext xmlns:c16="http://schemas.microsoft.com/office/drawing/2014/chart" uri="{C3380CC4-5D6E-409C-BE32-E72D297353CC}">
              <c16:uniqueId val="{00000001-FBF2-4566-81FA-2232CB3187BD}"/>
            </c:ext>
          </c:extLst>
        </c:ser>
        <c:dLbls>
          <c:showLegendKey val="0"/>
          <c:showVal val="0"/>
          <c:showCatName val="0"/>
          <c:showSerName val="0"/>
          <c:showPercent val="0"/>
          <c:showBubbleSize val="0"/>
        </c:dLbls>
        <c:marker val="1"/>
        <c:smooth val="0"/>
        <c:axId val="763357960"/>
        <c:axId val="869419312"/>
      </c:lineChart>
      <c:lineChart>
        <c:grouping val="standard"/>
        <c:varyColors val="0"/>
        <c:ser>
          <c:idx val="1"/>
          <c:order val="0"/>
          <c:tx>
            <c:v>Biogas-Produktion gemäß aktueller EAG-Vorgaben (Beispielanlage: 100 kWel)</c:v>
          </c:tx>
          <c:spPr>
            <a:ln w="28575" cap="rnd">
              <a:solidFill>
                <a:srgbClr val="FF0000"/>
              </a:solidFill>
              <a:round/>
            </a:ln>
            <a:effectLst/>
          </c:spPr>
          <c:marker>
            <c:symbol val="none"/>
          </c:marker>
          <c:val>
            <c:numRef>
              <c:f>'April 2026 + Sommer 2025'!$F$2692:$F$3363</c:f>
              <c:numCache>
                <c:formatCode>General</c:formatCode>
                <c:ptCount val="672"/>
                <c:pt idx="0">
                  <c:v>100</c:v>
                </c:pt>
                <c:pt idx="1">
                  <c:v>100</c:v>
                </c:pt>
                <c:pt idx="2">
                  <c:v>100</c:v>
                </c:pt>
                <c:pt idx="3">
                  <c:v>100</c:v>
                </c:pt>
                <c:pt idx="4">
                  <c:v>100</c:v>
                </c:pt>
                <c:pt idx="5">
                  <c:v>100</c:v>
                </c:pt>
                <c:pt idx="6">
                  <c:v>100</c:v>
                </c:pt>
                <c:pt idx="7">
                  <c:v>100</c:v>
                </c:pt>
                <c:pt idx="8">
                  <c:v>100</c:v>
                </c:pt>
                <c:pt idx="9">
                  <c:v>100</c:v>
                </c:pt>
                <c:pt idx="10">
                  <c:v>100</c:v>
                </c:pt>
                <c:pt idx="11">
                  <c:v>100</c:v>
                </c:pt>
                <c:pt idx="12">
                  <c:v>100</c:v>
                </c:pt>
                <c:pt idx="13">
                  <c:v>100</c:v>
                </c:pt>
                <c:pt idx="14">
                  <c:v>100</c:v>
                </c:pt>
                <c:pt idx="15">
                  <c:v>100</c:v>
                </c:pt>
                <c:pt idx="16">
                  <c:v>100</c:v>
                </c:pt>
                <c:pt idx="17">
                  <c:v>100</c:v>
                </c:pt>
                <c:pt idx="18">
                  <c:v>100</c:v>
                </c:pt>
                <c:pt idx="19">
                  <c:v>100</c:v>
                </c:pt>
                <c:pt idx="20">
                  <c:v>100</c:v>
                </c:pt>
                <c:pt idx="21">
                  <c:v>100</c:v>
                </c:pt>
                <c:pt idx="22">
                  <c:v>100</c:v>
                </c:pt>
                <c:pt idx="23">
                  <c:v>100</c:v>
                </c:pt>
                <c:pt idx="24">
                  <c:v>100</c:v>
                </c:pt>
                <c:pt idx="25">
                  <c:v>100</c:v>
                </c:pt>
                <c:pt idx="26">
                  <c:v>100</c:v>
                </c:pt>
                <c:pt idx="27">
                  <c:v>100</c:v>
                </c:pt>
                <c:pt idx="28">
                  <c:v>100</c:v>
                </c:pt>
                <c:pt idx="29">
                  <c:v>100</c:v>
                </c:pt>
                <c:pt idx="30">
                  <c:v>100</c:v>
                </c:pt>
                <c:pt idx="31">
                  <c:v>100</c:v>
                </c:pt>
                <c:pt idx="32">
                  <c:v>100</c:v>
                </c:pt>
                <c:pt idx="33">
                  <c:v>100</c:v>
                </c:pt>
                <c:pt idx="34">
                  <c:v>100</c:v>
                </c:pt>
                <c:pt idx="35">
                  <c:v>100</c:v>
                </c:pt>
                <c:pt idx="36">
                  <c:v>100</c:v>
                </c:pt>
                <c:pt idx="37">
                  <c:v>100</c:v>
                </c:pt>
                <c:pt idx="38">
                  <c:v>100</c:v>
                </c:pt>
                <c:pt idx="39">
                  <c:v>100</c:v>
                </c:pt>
                <c:pt idx="40">
                  <c:v>100</c:v>
                </c:pt>
                <c:pt idx="41">
                  <c:v>100</c:v>
                </c:pt>
                <c:pt idx="42">
                  <c:v>100</c:v>
                </c:pt>
                <c:pt idx="43">
                  <c:v>100</c:v>
                </c:pt>
                <c:pt idx="44">
                  <c:v>100</c:v>
                </c:pt>
                <c:pt idx="45">
                  <c:v>100</c:v>
                </c:pt>
                <c:pt idx="46">
                  <c:v>100</c:v>
                </c:pt>
                <c:pt idx="47">
                  <c:v>100</c:v>
                </c:pt>
                <c:pt idx="48">
                  <c:v>100</c:v>
                </c:pt>
                <c:pt idx="49">
                  <c:v>100</c:v>
                </c:pt>
                <c:pt idx="50">
                  <c:v>100</c:v>
                </c:pt>
                <c:pt idx="51">
                  <c:v>100</c:v>
                </c:pt>
                <c:pt idx="52">
                  <c:v>100</c:v>
                </c:pt>
                <c:pt idx="53">
                  <c:v>100</c:v>
                </c:pt>
                <c:pt idx="54">
                  <c:v>100</c:v>
                </c:pt>
                <c:pt idx="55">
                  <c:v>100</c:v>
                </c:pt>
                <c:pt idx="56">
                  <c:v>100</c:v>
                </c:pt>
                <c:pt idx="57">
                  <c:v>100</c:v>
                </c:pt>
                <c:pt idx="58">
                  <c:v>100</c:v>
                </c:pt>
                <c:pt idx="59">
                  <c:v>100</c:v>
                </c:pt>
                <c:pt idx="60">
                  <c:v>100</c:v>
                </c:pt>
                <c:pt idx="61">
                  <c:v>100</c:v>
                </c:pt>
                <c:pt idx="62">
                  <c:v>100</c:v>
                </c:pt>
                <c:pt idx="63">
                  <c:v>100</c:v>
                </c:pt>
                <c:pt idx="64">
                  <c:v>100</c:v>
                </c:pt>
                <c:pt idx="65">
                  <c:v>100</c:v>
                </c:pt>
                <c:pt idx="66">
                  <c:v>100</c:v>
                </c:pt>
                <c:pt idx="67">
                  <c:v>100</c:v>
                </c:pt>
                <c:pt idx="68">
                  <c:v>100</c:v>
                </c:pt>
                <c:pt idx="69">
                  <c:v>100</c:v>
                </c:pt>
                <c:pt idx="70">
                  <c:v>100</c:v>
                </c:pt>
                <c:pt idx="71">
                  <c:v>100</c:v>
                </c:pt>
                <c:pt idx="72">
                  <c:v>100</c:v>
                </c:pt>
                <c:pt idx="73">
                  <c:v>100</c:v>
                </c:pt>
                <c:pt idx="74">
                  <c:v>100</c:v>
                </c:pt>
                <c:pt idx="75">
                  <c:v>100</c:v>
                </c:pt>
                <c:pt idx="76">
                  <c:v>100</c:v>
                </c:pt>
                <c:pt idx="77">
                  <c:v>100</c:v>
                </c:pt>
                <c:pt idx="78">
                  <c:v>100</c:v>
                </c:pt>
                <c:pt idx="79">
                  <c:v>100</c:v>
                </c:pt>
                <c:pt idx="80">
                  <c:v>100</c:v>
                </c:pt>
                <c:pt idx="81">
                  <c:v>100</c:v>
                </c:pt>
                <c:pt idx="82">
                  <c:v>100</c:v>
                </c:pt>
                <c:pt idx="83">
                  <c:v>100</c:v>
                </c:pt>
                <c:pt idx="84">
                  <c:v>100</c:v>
                </c:pt>
                <c:pt idx="85">
                  <c:v>100</c:v>
                </c:pt>
                <c:pt idx="86">
                  <c:v>100</c:v>
                </c:pt>
                <c:pt idx="87">
                  <c:v>100</c:v>
                </c:pt>
                <c:pt idx="88">
                  <c:v>100</c:v>
                </c:pt>
                <c:pt idx="89">
                  <c:v>100</c:v>
                </c:pt>
                <c:pt idx="90">
                  <c:v>100</c:v>
                </c:pt>
                <c:pt idx="91">
                  <c:v>100</c:v>
                </c:pt>
                <c:pt idx="92">
                  <c:v>100</c:v>
                </c:pt>
                <c:pt idx="93">
                  <c:v>100</c:v>
                </c:pt>
                <c:pt idx="94">
                  <c:v>100</c:v>
                </c:pt>
                <c:pt idx="95">
                  <c:v>100</c:v>
                </c:pt>
                <c:pt idx="96">
                  <c:v>100</c:v>
                </c:pt>
                <c:pt idx="97">
                  <c:v>100</c:v>
                </c:pt>
                <c:pt idx="98">
                  <c:v>100</c:v>
                </c:pt>
                <c:pt idx="99">
                  <c:v>100</c:v>
                </c:pt>
                <c:pt idx="100">
                  <c:v>100</c:v>
                </c:pt>
                <c:pt idx="101">
                  <c:v>100</c:v>
                </c:pt>
                <c:pt idx="102">
                  <c:v>100</c:v>
                </c:pt>
                <c:pt idx="103">
                  <c:v>100</c:v>
                </c:pt>
                <c:pt idx="104">
                  <c:v>100</c:v>
                </c:pt>
                <c:pt idx="105">
                  <c:v>100</c:v>
                </c:pt>
                <c:pt idx="106">
                  <c:v>100</c:v>
                </c:pt>
                <c:pt idx="107">
                  <c:v>100</c:v>
                </c:pt>
                <c:pt idx="108">
                  <c:v>100</c:v>
                </c:pt>
                <c:pt idx="109">
                  <c:v>100</c:v>
                </c:pt>
                <c:pt idx="110">
                  <c:v>100</c:v>
                </c:pt>
                <c:pt idx="111">
                  <c:v>100</c:v>
                </c:pt>
                <c:pt idx="112">
                  <c:v>100</c:v>
                </c:pt>
                <c:pt idx="113">
                  <c:v>100</c:v>
                </c:pt>
                <c:pt idx="114">
                  <c:v>100</c:v>
                </c:pt>
                <c:pt idx="115">
                  <c:v>100</c:v>
                </c:pt>
                <c:pt idx="116">
                  <c:v>100</c:v>
                </c:pt>
                <c:pt idx="117">
                  <c:v>100</c:v>
                </c:pt>
                <c:pt idx="118">
                  <c:v>100</c:v>
                </c:pt>
                <c:pt idx="119">
                  <c:v>100</c:v>
                </c:pt>
                <c:pt idx="120">
                  <c:v>100</c:v>
                </c:pt>
                <c:pt idx="121">
                  <c:v>100</c:v>
                </c:pt>
                <c:pt idx="122">
                  <c:v>100</c:v>
                </c:pt>
                <c:pt idx="123">
                  <c:v>100</c:v>
                </c:pt>
                <c:pt idx="124">
                  <c:v>100</c:v>
                </c:pt>
                <c:pt idx="125">
                  <c:v>100</c:v>
                </c:pt>
                <c:pt idx="126">
                  <c:v>100</c:v>
                </c:pt>
                <c:pt idx="127">
                  <c:v>100</c:v>
                </c:pt>
                <c:pt idx="128">
                  <c:v>100</c:v>
                </c:pt>
                <c:pt idx="129">
                  <c:v>100</c:v>
                </c:pt>
                <c:pt idx="130">
                  <c:v>100</c:v>
                </c:pt>
                <c:pt idx="131">
                  <c:v>100</c:v>
                </c:pt>
                <c:pt idx="132">
                  <c:v>100</c:v>
                </c:pt>
                <c:pt idx="133">
                  <c:v>100</c:v>
                </c:pt>
                <c:pt idx="134">
                  <c:v>100</c:v>
                </c:pt>
                <c:pt idx="135">
                  <c:v>100</c:v>
                </c:pt>
                <c:pt idx="136">
                  <c:v>100</c:v>
                </c:pt>
                <c:pt idx="137">
                  <c:v>100</c:v>
                </c:pt>
                <c:pt idx="138">
                  <c:v>100</c:v>
                </c:pt>
                <c:pt idx="139">
                  <c:v>100</c:v>
                </c:pt>
                <c:pt idx="140">
                  <c:v>100</c:v>
                </c:pt>
                <c:pt idx="141">
                  <c:v>100</c:v>
                </c:pt>
                <c:pt idx="142">
                  <c:v>100</c:v>
                </c:pt>
                <c:pt idx="143">
                  <c:v>100</c:v>
                </c:pt>
                <c:pt idx="144">
                  <c:v>100</c:v>
                </c:pt>
                <c:pt idx="145">
                  <c:v>100</c:v>
                </c:pt>
                <c:pt idx="146">
                  <c:v>100</c:v>
                </c:pt>
                <c:pt idx="147">
                  <c:v>100</c:v>
                </c:pt>
                <c:pt idx="148">
                  <c:v>100</c:v>
                </c:pt>
                <c:pt idx="149">
                  <c:v>100</c:v>
                </c:pt>
                <c:pt idx="150">
                  <c:v>100</c:v>
                </c:pt>
                <c:pt idx="151">
                  <c:v>100</c:v>
                </c:pt>
                <c:pt idx="152">
                  <c:v>100</c:v>
                </c:pt>
                <c:pt idx="153">
                  <c:v>100</c:v>
                </c:pt>
                <c:pt idx="154">
                  <c:v>100</c:v>
                </c:pt>
                <c:pt idx="155">
                  <c:v>100</c:v>
                </c:pt>
                <c:pt idx="156">
                  <c:v>100</c:v>
                </c:pt>
                <c:pt idx="157">
                  <c:v>100</c:v>
                </c:pt>
                <c:pt idx="158">
                  <c:v>100</c:v>
                </c:pt>
                <c:pt idx="159">
                  <c:v>100</c:v>
                </c:pt>
                <c:pt idx="160">
                  <c:v>100</c:v>
                </c:pt>
                <c:pt idx="161">
                  <c:v>100</c:v>
                </c:pt>
                <c:pt idx="162">
                  <c:v>100</c:v>
                </c:pt>
                <c:pt idx="163">
                  <c:v>100</c:v>
                </c:pt>
                <c:pt idx="164">
                  <c:v>100</c:v>
                </c:pt>
                <c:pt idx="165">
                  <c:v>100</c:v>
                </c:pt>
                <c:pt idx="166">
                  <c:v>100</c:v>
                </c:pt>
                <c:pt idx="167">
                  <c:v>100</c:v>
                </c:pt>
                <c:pt idx="168">
                  <c:v>100</c:v>
                </c:pt>
                <c:pt idx="169">
                  <c:v>100</c:v>
                </c:pt>
                <c:pt idx="170">
                  <c:v>100</c:v>
                </c:pt>
                <c:pt idx="171">
                  <c:v>100</c:v>
                </c:pt>
                <c:pt idx="172">
                  <c:v>100</c:v>
                </c:pt>
                <c:pt idx="173">
                  <c:v>100</c:v>
                </c:pt>
                <c:pt idx="174">
                  <c:v>100</c:v>
                </c:pt>
                <c:pt idx="175">
                  <c:v>100</c:v>
                </c:pt>
                <c:pt idx="176">
                  <c:v>100</c:v>
                </c:pt>
                <c:pt idx="177">
                  <c:v>100</c:v>
                </c:pt>
                <c:pt idx="178">
                  <c:v>100</c:v>
                </c:pt>
                <c:pt idx="179">
                  <c:v>100</c:v>
                </c:pt>
                <c:pt idx="180">
                  <c:v>100</c:v>
                </c:pt>
                <c:pt idx="181">
                  <c:v>100</c:v>
                </c:pt>
                <c:pt idx="182">
                  <c:v>100</c:v>
                </c:pt>
                <c:pt idx="183">
                  <c:v>100</c:v>
                </c:pt>
                <c:pt idx="184">
                  <c:v>100</c:v>
                </c:pt>
                <c:pt idx="185">
                  <c:v>100</c:v>
                </c:pt>
                <c:pt idx="186">
                  <c:v>100</c:v>
                </c:pt>
                <c:pt idx="187">
                  <c:v>100</c:v>
                </c:pt>
                <c:pt idx="188">
                  <c:v>100</c:v>
                </c:pt>
                <c:pt idx="189">
                  <c:v>100</c:v>
                </c:pt>
                <c:pt idx="190">
                  <c:v>100</c:v>
                </c:pt>
                <c:pt idx="191">
                  <c:v>100</c:v>
                </c:pt>
                <c:pt idx="192">
                  <c:v>100</c:v>
                </c:pt>
                <c:pt idx="193">
                  <c:v>100</c:v>
                </c:pt>
                <c:pt idx="194">
                  <c:v>100</c:v>
                </c:pt>
                <c:pt idx="195">
                  <c:v>100</c:v>
                </c:pt>
                <c:pt idx="196">
                  <c:v>100</c:v>
                </c:pt>
                <c:pt idx="197">
                  <c:v>100</c:v>
                </c:pt>
                <c:pt idx="198">
                  <c:v>100</c:v>
                </c:pt>
                <c:pt idx="199">
                  <c:v>100</c:v>
                </c:pt>
                <c:pt idx="200">
                  <c:v>100</c:v>
                </c:pt>
                <c:pt idx="201">
                  <c:v>100</c:v>
                </c:pt>
                <c:pt idx="202">
                  <c:v>100</c:v>
                </c:pt>
                <c:pt idx="203">
                  <c:v>100</c:v>
                </c:pt>
                <c:pt idx="204">
                  <c:v>100</c:v>
                </c:pt>
                <c:pt idx="205">
                  <c:v>100</c:v>
                </c:pt>
                <c:pt idx="206">
                  <c:v>100</c:v>
                </c:pt>
                <c:pt idx="207">
                  <c:v>100</c:v>
                </c:pt>
                <c:pt idx="208">
                  <c:v>100</c:v>
                </c:pt>
                <c:pt idx="209">
                  <c:v>100</c:v>
                </c:pt>
                <c:pt idx="210">
                  <c:v>100</c:v>
                </c:pt>
                <c:pt idx="211">
                  <c:v>100</c:v>
                </c:pt>
                <c:pt idx="212">
                  <c:v>100</c:v>
                </c:pt>
                <c:pt idx="213">
                  <c:v>100</c:v>
                </c:pt>
                <c:pt idx="214">
                  <c:v>100</c:v>
                </c:pt>
                <c:pt idx="215">
                  <c:v>100</c:v>
                </c:pt>
                <c:pt idx="216">
                  <c:v>100</c:v>
                </c:pt>
                <c:pt idx="217">
                  <c:v>100</c:v>
                </c:pt>
                <c:pt idx="218">
                  <c:v>100</c:v>
                </c:pt>
                <c:pt idx="219">
                  <c:v>100</c:v>
                </c:pt>
                <c:pt idx="220">
                  <c:v>100</c:v>
                </c:pt>
                <c:pt idx="221">
                  <c:v>100</c:v>
                </c:pt>
                <c:pt idx="222">
                  <c:v>100</c:v>
                </c:pt>
                <c:pt idx="223">
                  <c:v>100</c:v>
                </c:pt>
                <c:pt idx="224">
                  <c:v>100</c:v>
                </c:pt>
                <c:pt idx="225">
                  <c:v>100</c:v>
                </c:pt>
                <c:pt idx="226">
                  <c:v>100</c:v>
                </c:pt>
                <c:pt idx="227">
                  <c:v>100</c:v>
                </c:pt>
                <c:pt idx="228">
                  <c:v>100</c:v>
                </c:pt>
                <c:pt idx="229">
                  <c:v>100</c:v>
                </c:pt>
                <c:pt idx="230">
                  <c:v>100</c:v>
                </c:pt>
                <c:pt idx="231">
                  <c:v>100</c:v>
                </c:pt>
                <c:pt idx="232">
                  <c:v>100</c:v>
                </c:pt>
                <c:pt idx="233">
                  <c:v>100</c:v>
                </c:pt>
                <c:pt idx="234">
                  <c:v>100</c:v>
                </c:pt>
                <c:pt idx="235">
                  <c:v>100</c:v>
                </c:pt>
                <c:pt idx="236">
                  <c:v>100</c:v>
                </c:pt>
                <c:pt idx="237">
                  <c:v>100</c:v>
                </c:pt>
                <c:pt idx="238">
                  <c:v>100</c:v>
                </c:pt>
                <c:pt idx="239">
                  <c:v>100</c:v>
                </c:pt>
                <c:pt idx="240">
                  <c:v>100</c:v>
                </c:pt>
                <c:pt idx="241">
                  <c:v>100</c:v>
                </c:pt>
                <c:pt idx="242">
                  <c:v>100</c:v>
                </c:pt>
                <c:pt idx="243">
                  <c:v>100</c:v>
                </c:pt>
                <c:pt idx="244">
                  <c:v>100</c:v>
                </c:pt>
                <c:pt idx="245">
                  <c:v>100</c:v>
                </c:pt>
                <c:pt idx="246">
                  <c:v>100</c:v>
                </c:pt>
                <c:pt idx="247">
                  <c:v>100</c:v>
                </c:pt>
                <c:pt idx="248">
                  <c:v>100</c:v>
                </c:pt>
                <c:pt idx="249">
                  <c:v>100</c:v>
                </c:pt>
                <c:pt idx="250">
                  <c:v>100</c:v>
                </c:pt>
                <c:pt idx="251">
                  <c:v>100</c:v>
                </c:pt>
                <c:pt idx="252">
                  <c:v>100</c:v>
                </c:pt>
                <c:pt idx="253">
                  <c:v>100</c:v>
                </c:pt>
                <c:pt idx="254">
                  <c:v>100</c:v>
                </c:pt>
                <c:pt idx="255">
                  <c:v>100</c:v>
                </c:pt>
                <c:pt idx="256">
                  <c:v>100</c:v>
                </c:pt>
                <c:pt idx="257">
                  <c:v>100</c:v>
                </c:pt>
                <c:pt idx="258">
                  <c:v>100</c:v>
                </c:pt>
                <c:pt idx="259">
                  <c:v>100</c:v>
                </c:pt>
                <c:pt idx="260">
                  <c:v>100</c:v>
                </c:pt>
                <c:pt idx="261">
                  <c:v>100</c:v>
                </c:pt>
                <c:pt idx="262">
                  <c:v>100</c:v>
                </c:pt>
                <c:pt idx="263">
                  <c:v>100</c:v>
                </c:pt>
                <c:pt idx="264">
                  <c:v>100</c:v>
                </c:pt>
                <c:pt idx="265">
                  <c:v>100</c:v>
                </c:pt>
                <c:pt idx="266">
                  <c:v>100</c:v>
                </c:pt>
                <c:pt idx="267">
                  <c:v>100</c:v>
                </c:pt>
                <c:pt idx="268">
                  <c:v>100</c:v>
                </c:pt>
                <c:pt idx="269">
                  <c:v>100</c:v>
                </c:pt>
                <c:pt idx="270">
                  <c:v>100</c:v>
                </c:pt>
                <c:pt idx="271">
                  <c:v>100</c:v>
                </c:pt>
                <c:pt idx="272">
                  <c:v>100</c:v>
                </c:pt>
                <c:pt idx="273">
                  <c:v>100</c:v>
                </c:pt>
                <c:pt idx="274">
                  <c:v>100</c:v>
                </c:pt>
                <c:pt idx="275">
                  <c:v>100</c:v>
                </c:pt>
                <c:pt idx="276">
                  <c:v>100</c:v>
                </c:pt>
                <c:pt idx="277">
                  <c:v>100</c:v>
                </c:pt>
                <c:pt idx="278">
                  <c:v>100</c:v>
                </c:pt>
                <c:pt idx="279">
                  <c:v>100</c:v>
                </c:pt>
                <c:pt idx="280">
                  <c:v>100</c:v>
                </c:pt>
                <c:pt idx="281">
                  <c:v>100</c:v>
                </c:pt>
                <c:pt idx="282">
                  <c:v>100</c:v>
                </c:pt>
                <c:pt idx="283">
                  <c:v>100</c:v>
                </c:pt>
                <c:pt idx="284">
                  <c:v>100</c:v>
                </c:pt>
                <c:pt idx="285">
                  <c:v>100</c:v>
                </c:pt>
                <c:pt idx="286">
                  <c:v>100</c:v>
                </c:pt>
                <c:pt idx="287">
                  <c:v>100</c:v>
                </c:pt>
                <c:pt idx="288">
                  <c:v>100</c:v>
                </c:pt>
                <c:pt idx="289">
                  <c:v>100</c:v>
                </c:pt>
                <c:pt idx="290">
                  <c:v>100</c:v>
                </c:pt>
                <c:pt idx="291">
                  <c:v>100</c:v>
                </c:pt>
                <c:pt idx="292">
                  <c:v>100</c:v>
                </c:pt>
                <c:pt idx="293">
                  <c:v>100</c:v>
                </c:pt>
                <c:pt idx="294">
                  <c:v>100</c:v>
                </c:pt>
                <c:pt idx="295">
                  <c:v>100</c:v>
                </c:pt>
                <c:pt idx="296">
                  <c:v>100</c:v>
                </c:pt>
                <c:pt idx="297">
                  <c:v>100</c:v>
                </c:pt>
                <c:pt idx="298">
                  <c:v>100</c:v>
                </c:pt>
                <c:pt idx="299">
                  <c:v>100</c:v>
                </c:pt>
                <c:pt idx="300">
                  <c:v>100</c:v>
                </c:pt>
                <c:pt idx="301">
                  <c:v>100</c:v>
                </c:pt>
                <c:pt idx="302">
                  <c:v>100</c:v>
                </c:pt>
                <c:pt idx="303">
                  <c:v>100</c:v>
                </c:pt>
                <c:pt idx="304">
                  <c:v>100</c:v>
                </c:pt>
                <c:pt idx="305">
                  <c:v>100</c:v>
                </c:pt>
                <c:pt idx="306">
                  <c:v>100</c:v>
                </c:pt>
                <c:pt idx="307">
                  <c:v>100</c:v>
                </c:pt>
                <c:pt idx="308">
                  <c:v>100</c:v>
                </c:pt>
                <c:pt idx="309">
                  <c:v>100</c:v>
                </c:pt>
                <c:pt idx="310">
                  <c:v>100</c:v>
                </c:pt>
                <c:pt idx="311">
                  <c:v>100</c:v>
                </c:pt>
                <c:pt idx="312">
                  <c:v>100</c:v>
                </c:pt>
                <c:pt idx="313">
                  <c:v>100</c:v>
                </c:pt>
                <c:pt idx="314">
                  <c:v>100</c:v>
                </c:pt>
                <c:pt idx="315">
                  <c:v>100</c:v>
                </c:pt>
                <c:pt idx="316">
                  <c:v>100</c:v>
                </c:pt>
                <c:pt idx="317">
                  <c:v>100</c:v>
                </c:pt>
                <c:pt idx="318">
                  <c:v>100</c:v>
                </c:pt>
                <c:pt idx="319">
                  <c:v>100</c:v>
                </c:pt>
                <c:pt idx="320">
                  <c:v>100</c:v>
                </c:pt>
                <c:pt idx="321">
                  <c:v>100</c:v>
                </c:pt>
                <c:pt idx="322">
                  <c:v>100</c:v>
                </c:pt>
                <c:pt idx="323">
                  <c:v>100</c:v>
                </c:pt>
                <c:pt idx="324">
                  <c:v>100</c:v>
                </c:pt>
                <c:pt idx="325">
                  <c:v>100</c:v>
                </c:pt>
                <c:pt idx="326">
                  <c:v>100</c:v>
                </c:pt>
                <c:pt idx="327">
                  <c:v>100</c:v>
                </c:pt>
                <c:pt idx="328">
                  <c:v>100</c:v>
                </c:pt>
                <c:pt idx="329">
                  <c:v>100</c:v>
                </c:pt>
                <c:pt idx="330">
                  <c:v>100</c:v>
                </c:pt>
                <c:pt idx="331">
                  <c:v>100</c:v>
                </c:pt>
                <c:pt idx="332">
                  <c:v>100</c:v>
                </c:pt>
                <c:pt idx="333">
                  <c:v>100</c:v>
                </c:pt>
                <c:pt idx="334">
                  <c:v>100</c:v>
                </c:pt>
                <c:pt idx="335">
                  <c:v>100</c:v>
                </c:pt>
                <c:pt idx="336">
                  <c:v>100</c:v>
                </c:pt>
                <c:pt idx="337">
                  <c:v>100</c:v>
                </c:pt>
                <c:pt idx="338">
                  <c:v>100</c:v>
                </c:pt>
                <c:pt idx="339">
                  <c:v>100</c:v>
                </c:pt>
                <c:pt idx="340">
                  <c:v>100</c:v>
                </c:pt>
                <c:pt idx="341">
                  <c:v>100</c:v>
                </c:pt>
                <c:pt idx="342">
                  <c:v>100</c:v>
                </c:pt>
                <c:pt idx="343">
                  <c:v>100</c:v>
                </c:pt>
                <c:pt idx="344">
                  <c:v>100</c:v>
                </c:pt>
                <c:pt idx="345">
                  <c:v>100</c:v>
                </c:pt>
                <c:pt idx="346">
                  <c:v>100</c:v>
                </c:pt>
                <c:pt idx="347">
                  <c:v>100</c:v>
                </c:pt>
                <c:pt idx="348">
                  <c:v>100</c:v>
                </c:pt>
                <c:pt idx="349">
                  <c:v>100</c:v>
                </c:pt>
                <c:pt idx="350">
                  <c:v>100</c:v>
                </c:pt>
                <c:pt idx="351">
                  <c:v>100</c:v>
                </c:pt>
                <c:pt idx="352">
                  <c:v>100</c:v>
                </c:pt>
                <c:pt idx="353">
                  <c:v>100</c:v>
                </c:pt>
                <c:pt idx="354">
                  <c:v>100</c:v>
                </c:pt>
                <c:pt idx="355">
                  <c:v>100</c:v>
                </c:pt>
                <c:pt idx="356">
                  <c:v>100</c:v>
                </c:pt>
                <c:pt idx="357">
                  <c:v>100</c:v>
                </c:pt>
                <c:pt idx="358">
                  <c:v>100</c:v>
                </c:pt>
                <c:pt idx="359">
                  <c:v>100</c:v>
                </c:pt>
                <c:pt idx="360">
                  <c:v>100</c:v>
                </c:pt>
                <c:pt idx="361">
                  <c:v>100</c:v>
                </c:pt>
                <c:pt idx="362">
                  <c:v>100</c:v>
                </c:pt>
                <c:pt idx="363">
                  <c:v>100</c:v>
                </c:pt>
                <c:pt idx="364">
                  <c:v>100</c:v>
                </c:pt>
                <c:pt idx="365">
                  <c:v>100</c:v>
                </c:pt>
                <c:pt idx="366">
                  <c:v>100</c:v>
                </c:pt>
                <c:pt idx="367">
                  <c:v>100</c:v>
                </c:pt>
                <c:pt idx="368">
                  <c:v>100</c:v>
                </c:pt>
                <c:pt idx="369">
                  <c:v>100</c:v>
                </c:pt>
                <c:pt idx="370">
                  <c:v>100</c:v>
                </c:pt>
                <c:pt idx="371">
                  <c:v>100</c:v>
                </c:pt>
                <c:pt idx="372">
                  <c:v>100</c:v>
                </c:pt>
                <c:pt idx="373">
                  <c:v>100</c:v>
                </c:pt>
                <c:pt idx="374">
                  <c:v>100</c:v>
                </c:pt>
                <c:pt idx="375">
                  <c:v>100</c:v>
                </c:pt>
                <c:pt idx="376">
                  <c:v>100</c:v>
                </c:pt>
                <c:pt idx="377">
                  <c:v>100</c:v>
                </c:pt>
                <c:pt idx="378">
                  <c:v>100</c:v>
                </c:pt>
                <c:pt idx="379">
                  <c:v>100</c:v>
                </c:pt>
                <c:pt idx="380">
                  <c:v>100</c:v>
                </c:pt>
                <c:pt idx="381">
                  <c:v>100</c:v>
                </c:pt>
                <c:pt idx="382">
                  <c:v>100</c:v>
                </c:pt>
                <c:pt idx="383">
                  <c:v>100</c:v>
                </c:pt>
                <c:pt idx="384">
                  <c:v>100</c:v>
                </c:pt>
                <c:pt idx="385">
                  <c:v>100</c:v>
                </c:pt>
                <c:pt idx="386">
                  <c:v>100</c:v>
                </c:pt>
                <c:pt idx="387">
                  <c:v>100</c:v>
                </c:pt>
                <c:pt idx="388">
                  <c:v>100</c:v>
                </c:pt>
                <c:pt idx="389">
                  <c:v>100</c:v>
                </c:pt>
                <c:pt idx="390">
                  <c:v>100</c:v>
                </c:pt>
                <c:pt idx="391">
                  <c:v>100</c:v>
                </c:pt>
                <c:pt idx="392">
                  <c:v>100</c:v>
                </c:pt>
                <c:pt idx="393">
                  <c:v>100</c:v>
                </c:pt>
                <c:pt idx="394">
                  <c:v>100</c:v>
                </c:pt>
                <c:pt idx="395">
                  <c:v>100</c:v>
                </c:pt>
                <c:pt idx="396">
                  <c:v>100</c:v>
                </c:pt>
                <c:pt idx="397">
                  <c:v>100</c:v>
                </c:pt>
                <c:pt idx="398">
                  <c:v>100</c:v>
                </c:pt>
                <c:pt idx="399">
                  <c:v>100</c:v>
                </c:pt>
                <c:pt idx="400">
                  <c:v>100</c:v>
                </c:pt>
                <c:pt idx="401">
                  <c:v>100</c:v>
                </c:pt>
                <c:pt idx="402">
                  <c:v>100</c:v>
                </c:pt>
                <c:pt idx="403">
                  <c:v>100</c:v>
                </c:pt>
                <c:pt idx="404">
                  <c:v>100</c:v>
                </c:pt>
                <c:pt idx="405">
                  <c:v>100</c:v>
                </c:pt>
                <c:pt idx="406">
                  <c:v>100</c:v>
                </c:pt>
                <c:pt idx="407">
                  <c:v>100</c:v>
                </c:pt>
                <c:pt idx="408">
                  <c:v>100</c:v>
                </c:pt>
                <c:pt idx="409">
                  <c:v>100</c:v>
                </c:pt>
                <c:pt idx="410">
                  <c:v>100</c:v>
                </c:pt>
                <c:pt idx="411">
                  <c:v>100</c:v>
                </c:pt>
                <c:pt idx="412">
                  <c:v>100</c:v>
                </c:pt>
                <c:pt idx="413">
                  <c:v>100</c:v>
                </c:pt>
                <c:pt idx="414">
                  <c:v>100</c:v>
                </c:pt>
                <c:pt idx="415">
                  <c:v>100</c:v>
                </c:pt>
                <c:pt idx="416">
                  <c:v>100</c:v>
                </c:pt>
                <c:pt idx="417">
                  <c:v>100</c:v>
                </c:pt>
                <c:pt idx="418">
                  <c:v>100</c:v>
                </c:pt>
                <c:pt idx="419">
                  <c:v>100</c:v>
                </c:pt>
                <c:pt idx="420">
                  <c:v>100</c:v>
                </c:pt>
                <c:pt idx="421">
                  <c:v>100</c:v>
                </c:pt>
                <c:pt idx="422">
                  <c:v>100</c:v>
                </c:pt>
                <c:pt idx="423">
                  <c:v>100</c:v>
                </c:pt>
                <c:pt idx="424">
                  <c:v>100</c:v>
                </c:pt>
                <c:pt idx="425">
                  <c:v>100</c:v>
                </c:pt>
                <c:pt idx="426">
                  <c:v>100</c:v>
                </c:pt>
                <c:pt idx="427">
                  <c:v>100</c:v>
                </c:pt>
                <c:pt idx="428">
                  <c:v>100</c:v>
                </c:pt>
                <c:pt idx="429">
                  <c:v>100</c:v>
                </c:pt>
                <c:pt idx="430">
                  <c:v>100</c:v>
                </c:pt>
                <c:pt idx="431">
                  <c:v>100</c:v>
                </c:pt>
                <c:pt idx="432">
                  <c:v>100</c:v>
                </c:pt>
                <c:pt idx="433">
                  <c:v>100</c:v>
                </c:pt>
                <c:pt idx="434">
                  <c:v>100</c:v>
                </c:pt>
                <c:pt idx="435">
                  <c:v>100</c:v>
                </c:pt>
                <c:pt idx="436">
                  <c:v>100</c:v>
                </c:pt>
                <c:pt idx="437">
                  <c:v>100</c:v>
                </c:pt>
                <c:pt idx="438">
                  <c:v>100</c:v>
                </c:pt>
                <c:pt idx="439">
                  <c:v>100</c:v>
                </c:pt>
                <c:pt idx="440">
                  <c:v>100</c:v>
                </c:pt>
                <c:pt idx="441">
                  <c:v>100</c:v>
                </c:pt>
                <c:pt idx="442">
                  <c:v>100</c:v>
                </c:pt>
                <c:pt idx="443">
                  <c:v>100</c:v>
                </c:pt>
                <c:pt idx="444">
                  <c:v>100</c:v>
                </c:pt>
                <c:pt idx="445">
                  <c:v>100</c:v>
                </c:pt>
                <c:pt idx="446">
                  <c:v>100</c:v>
                </c:pt>
                <c:pt idx="447">
                  <c:v>100</c:v>
                </c:pt>
                <c:pt idx="448">
                  <c:v>100</c:v>
                </c:pt>
                <c:pt idx="449">
                  <c:v>100</c:v>
                </c:pt>
                <c:pt idx="450">
                  <c:v>100</c:v>
                </c:pt>
                <c:pt idx="451">
                  <c:v>100</c:v>
                </c:pt>
                <c:pt idx="452">
                  <c:v>100</c:v>
                </c:pt>
                <c:pt idx="453">
                  <c:v>100</c:v>
                </c:pt>
                <c:pt idx="454">
                  <c:v>100</c:v>
                </c:pt>
                <c:pt idx="455">
                  <c:v>100</c:v>
                </c:pt>
                <c:pt idx="456">
                  <c:v>100</c:v>
                </c:pt>
                <c:pt idx="457">
                  <c:v>100</c:v>
                </c:pt>
                <c:pt idx="458">
                  <c:v>100</c:v>
                </c:pt>
                <c:pt idx="459">
                  <c:v>100</c:v>
                </c:pt>
                <c:pt idx="460">
                  <c:v>100</c:v>
                </c:pt>
                <c:pt idx="461">
                  <c:v>100</c:v>
                </c:pt>
                <c:pt idx="462">
                  <c:v>100</c:v>
                </c:pt>
                <c:pt idx="463">
                  <c:v>100</c:v>
                </c:pt>
                <c:pt idx="464">
                  <c:v>100</c:v>
                </c:pt>
                <c:pt idx="465">
                  <c:v>100</c:v>
                </c:pt>
                <c:pt idx="466">
                  <c:v>100</c:v>
                </c:pt>
                <c:pt idx="467">
                  <c:v>100</c:v>
                </c:pt>
                <c:pt idx="468">
                  <c:v>100</c:v>
                </c:pt>
                <c:pt idx="469">
                  <c:v>100</c:v>
                </c:pt>
                <c:pt idx="470">
                  <c:v>100</c:v>
                </c:pt>
                <c:pt idx="471">
                  <c:v>100</c:v>
                </c:pt>
                <c:pt idx="472">
                  <c:v>100</c:v>
                </c:pt>
                <c:pt idx="473">
                  <c:v>100</c:v>
                </c:pt>
                <c:pt idx="474">
                  <c:v>100</c:v>
                </c:pt>
                <c:pt idx="475">
                  <c:v>100</c:v>
                </c:pt>
                <c:pt idx="476">
                  <c:v>100</c:v>
                </c:pt>
                <c:pt idx="477">
                  <c:v>100</c:v>
                </c:pt>
                <c:pt idx="478">
                  <c:v>100</c:v>
                </c:pt>
                <c:pt idx="479">
                  <c:v>100</c:v>
                </c:pt>
                <c:pt idx="480">
                  <c:v>100</c:v>
                </c:pt>
                <c:pt idx="481">
                  <c:v>100</c:v>
                </c:pt>
                <c:pt idx="482">
                  <c:v>100</c:v>
                </c:pt>
                <c:pt idx="483">
                  <c:v>100</c:v>
                </c:pt>
                <c:pt idx="484">
                  <c:v>100</c:v>
                </c:pt>
                <c:pt idx="485">
                  <c:v>100</c:v>
                </c:pt>
                <c:pt idx="486">
                  <c:v>100</c:v>
                </c:pt>
                <c:pt idx="487">
                  <c:v>100</c:v>
                </c:pt>
                <c:pt idx="488">
                  <c:v>100</c:v>
                </c:pt>
                <c:pt idx="489">
                  <c:v>100</c:v>
                </c:pt>
                <c:pt idx="490">
                  <c:v>100</c:v>
                </c:pt>
                <c:pt idx="491">
                  <c:v>100</c:v>
                </c:pt>
                <c:pt idx="492">
                  <c:v>100</c:v>
                </c:pt>
                <c:pt idx="493">
                  <c:v>100</c:v>
                </c:pt>
                <c:pt idx="494">
                  <c:v>100</c:v>
                </c:pt>
                <c:pt idx="495">
                  <c:v>100</c:v>
                </c:pt>
                <c:pt idx="496">
                  <c:v>100</c:v>
                </c:pt>
                <c:pt idx="497">
                  <c:v>100</c:v>
                </c:pt>
                <c:pt idx="498">
                  <c:v>100</c:v>
                </c:pt>
                <c:pt idx="499">
                  <c:v>100</c:v>
                </c:pt>
                <c:pt idx="500">
                  <c:v>100</c:v>
                </c:pt>
                <c:pt idx="501">
                  <c:v>100</c:v>
                </c:pt>
                <c:pt idx="502">
                  <c:v>100</c:v>
                </c:pt>
                <c:pt idx="503">
                  <c:v>100</c:v>
                </c:pt>
                <c:pt idx="504">
                  <c:v>100</c:v>
                </c:pt>
                <c:pt idx="505">
                  <c:v>100</c:v>
                </c:pt>
                <c:pt idx="506">
                  <c:v>100</c:v>
                </c:pt>
                <c:pt idx="507">
                  <c:v>100</c:v>
                </c:pt>
                <c:pt idx="508">
                  <c:v>100</c:v>
                </c:pt>
                <c:pt idx="509">
                  <c:v>100</c:v>
                </c:pt>
                <c:pt idx="510">
                  <c:v>100</c:v>
                </c:pt>
                <c:pt idx="511">
                  <c:v>100</c:v>
                </c:pt>
                <c:pt idx="512">
                  <c:v>100</c:v>
                </c:pt>
                <c:pt idx="513">
                  <c:v>100</c:v>
                </c:pt>
                <c:pt idx="514">
                  <c:v>100</c:v>
                </c:pt>
                <c:pt idx="515">
                  <c:v>100</c:v>
                </c:pt>
                <c:pt idx="516">
                  <c:v>100</c:v>
                </c:pt>
                <c:pt idx="517">
                  <c:v>100</c:v>
                </c:pt>
                <c:pt idx="518">
                  <c:v>100</c:v>
                </c:pt>
                <c:pt idx="519">
                  <c:v>100</c:v>
                </c:pt>
                <c:pt idx="520">
                  <c:v>100</c:v>
                </c:pt>
                <c:pt idx="521">
                  <c:v>100</c:v>
                </c:pt>
                <c:pt idx="522">
                  <c:v>100</c:v>
                </c:pt>
                <c:pt idx="523">
                  <c:v>100</c:v>
                </c:pt>
                <c:pt idx="524">
                  <c:v>100</c:v>
                </c:pt>
                <c:pt idx="525">
                  <c:v>100</c:v>
                </c:pt>
                <c:pt idx="526">
                  <c:v>100</c:v>
                </c:pt>
                <c:pt idx="527">
                  <c:v>100</c:v>
                </c:pt>
                <c:pt idx="528">
                  <c:v>100</c:v>
                </c:pt>
                <c:pt idx="529">
                  <c:v>100</c:v>
                </c:pt>
                <c:pt idx="530">
                  <c:v>100</c:v>
                </c:pt>
                <c:pt idx="531">
                  <c:v>100</c:v>
                </c:pt>
                <c:pt idx="532">
                  <c:v>100</c:v>
                </c:pt>
                <c:pt idx="533">
                  <c:v>100</c:v>
                </c:pt>
                <c:pt idx="534">
                  <c:v>100</c:v>
                </c:pt>
                <c:pt idx="535">
                  <c:v>100</c:v>
                </c:pt>
                <c:pt idx="536">
                  <c:v>100</c:v>
                </c:pt>
                <c:pt idx="537">
                  <c:v>100</c:v>
                </c:pt>
                <c:pt idx="538">
                  <c:v>100</c:v>
                </c:pt>
                <c:pt idx="539">
                  <c:v>100</c:v>
                </c:pt>
                <c:pt idx="540">
                  <c:v>100</c:v>
                </c:pt>
                <c:pt idx="541">
                  <c:v>100</c:v>
                </c:pt>
                <c:pt idx="542">
                  <c:v>100</c:v>
                </c:pt>
                <c:pt idx="543">
                  <c:v>100</c:v>
                </c:pt>
                <c:pt idx="544">
                  <c:v>100</c:v>
                </c:pt>
                <c:pt idx="545">
                  <c:v>100</c:v>
                </c:pt>
                <c:pt idx="546">
                  <c:v>100</c:v>
                </c:pt>
                <c:pt idx="547">
                  <c:v>100</c:v>
                </c:pt>
                <c:pt idx="548">
                  <c:v>100</c:v>
                </c:pt>
                <c:pt idx="549">
                  <c:v>100</c:v>
                </c:pt>
                <c:pt idx="550">
                  <c:v>100</c:v>
                </c:pt>
                <c:pt idx="551">
                  <c:v>100</c:v>
                </c:pt>
                <c:pt idx="552">
                  <c:v>100</c:v>
                </c:pt>
                <c:pt idx="553">
                  <c:v>100</c:v>
                </c:pt>
                <c:pt idx="554">
                  <c:v>100</c:v>
                </c:pt>
                <c:pt idx="555">
                  <c:v>100</c:v>
                </c:pt>
                <c:pt idx="556">
                  <c:v>100</c:v>
                </c:pt>
                <c:pt idx="557">
                  <c:v>100</c:v>
                </c:pt>
                <c:pt idx="558">
                  <c:v>100</c:v>
                </c:pt>
                <c:pt idx="559">
                  <c:v>100</c:v>
                </c:pt>
                <c:pt idx="560">
                  <c:v>100</c:v>
                </c:pt>
                <c:pt idx="561">
                  <c:v>100</c:v>
                </c:pt>
                <c:pt idx="562">
                  <c:v>100</c:v>
                </c:pt>
                <c:pt idx="563">
                  <c:v>100</c:v>
                </c:pt>
                <c:pt idx="564">
                  <c:v>100</c:v>
                </c:pt>
                <c:pt idx="565">
                  <c:v>100</c:v>
                </c:pt>
                <c:pt idx="566">
                  <c:v>100</c:v>
                </c:pt>
                <c:pt idx="567">
                  <c:v>100</c:v>
                </c:pt>
                <c:pt idx="568">
                  <c:v>100</c:v>
                </c:pt>
                <c:pt idx="569">
                  <c:v>100</c:v>
                </c:pt>
                <c:pt idx="570">
                  <c:v>100</c:v>
                </c:pt>
                <c:pt idx="571">
                  <c:v>100</c:v>
                </c:pt>
                <c:pt idx="572">
                  <c:v>100</c:v>
                </c:pt>
                <c:pt idx="573">
                  <c:v>100</c:v>
                </c:pt>
                <c:pt idx="574">
                  <c:v>100</c:v>
                </c:pt>
                <c:pt idx="575">
                  <c:v>100</c:v>
                </c:pt>
                <c:pt idx="576">
                  <c:v>100</c:v>
                </c:pt>
                <c:pt idx="577">
                  <c:v>100</c:v>
                </c:pt>
                <c:pt idx="578">
                  <c:v>100</c:v>
                </c:pt>
                <c:pt idx="579">
                  <c:v>100</c:v>
                </c:pt>
                <c:pt idx="580">
                  <c:v>100</c:v>
                </c:pt>
                <c:pt idx="581">
                  <c:v>100</c:v>
                </c:pt>
                <c:pt idx="582">
                  <c:v>100</c:v>
                </c:pt>
                <c:pt idx="583">
                  <c:v>100</c:v>
                </c:pt>
                <c:pt idx="584">
                  <c:v>100</c:v>
                </c:pt>
                <c:pt idx="585">
                  <c:v>100</c:v>
                </c:pt>
                <c:pt idx="586">
                  <c:v>100</c:v>
                </c:pt>
                <c:pt idx="587">
                  <c:v>100</c:v>
                </c:pt>
                <c:pt idx="588">
                  <c:v>100</c:v>
                </c:pt>
                <c:pt idx="589">
                  <c:v>100</c:v>
                </c:pt>
                <c:pt idx="590">
                  <c:v>100</c:v>
                </c:pt>
                <c:pt idx="591">
                  <c:v>100</c:v>
                </c:pt>
                <c:pt idx="592">
                  <c:v>100</c:v>
                </c:pt>
                <c:pt idx="593">
                  <c:v>100</c:v>
                </c:pt>
                <c:pt idx="594">
                  <c:v>100</c:v>
                </c:pt>
                <c:pt idx="595">
                  <c:v>100</c:v>
                </c:pt>
                <c:pt idx="596">
                  <c:v>100</c:v>
                </c:pt>
                <c:pt idx="597">
                  <c:v>100</c:v>
                </c:pt>
                <c:pt idx="598">
                  <c:v>100</c:v>
                </c:pt>
                <c:pt idx="599">
                  <c:v>100</c:v>
                </c:pt>
                <c:pt idx="600">
                  <c:v>100</c:v>
                </c:pt>
                <c:pt idx="601">
                  <c:v>100</c:v>
                </c:pt>
                <c:pt idx="602">
                  <c:v>100</c:v>
                </c:pt>
                <c:pt idx="603">
                  <c:v>100</c:v>
                </c:pt>
                <c:pt idx="604">
                  <c:v>100</c:v>
                </c:pt>
                <c:pt idx="605">
                  <c:v>100</c:v>
                </c:pt>
                <c:pt idx="606">
                  <c:v>100</c:v>
                </c:pt>
                <c:pt idx="607">
                  <c:v>100</c:v>
                </c:pt>
                <c:pt idx="608">
                  <c:v>100</c:v>
                </c:pt>
                <c:pt idx="609">
                  <c:v>100</c:v>
                </c:pt>
                <c:pt idx="610">
                  <c:v>100</c:v>
                </c:pt>
                <c:pt idx="611">
                  <c:v>100</c:v>
                </c:pt>
                <c:pt idx="612">
                  <c:v>100</c:v>
                </c:pt>
                <c:pt idx="613">
                  <c:v>100</c:v>
                </c:pt>
                <c:pt idx="614">
                  <c:v>100</c:v>
                </c:pt>
                <c:pt idx="615">
                  <c:v>100</c:v>
                </c:pt>
                <c:pt idx="616">
                  <c:v>100</c:v>
                </c:pt>
                <c:pt idx="617">
                  <c:v>100</c:v>
                </c:pt>
                <c:pt idx="618">
                  <c:v>100</c:v>
                </c:pt>
                <c:pt idx="619">
                  <c:v>100</c:v>
                </c:pt>
                <c:pt idx="620">
                  <c:v>100</c:v>
                </c:pt>
                <c:pt idx="621">
                  <c:v>100</c:v>
                </c:pt>
                <c:pt idx="622">
                  <c:v>100</c:v>
                </c:pt>
                <c:pt idx="623">
                  <c:v>100</c:v>
                </c:pt>
                <c:pt idx="624">
                  <c:v>100</c:v>
                </c:pt>
                <c:pt idx="625">
                  <c:v>100</c:v>
                </c:pt>
                <c:pt idx="626">
                  <c:v>100</c:v>
                </c:pt>
                <c:pt idx="627">
                  <c:v>100</c:v>
                </c:pt>
                <c:pt idx="628">
                  <c:v>100</c:v>
                </c:pt>
                <c:pt idx="629">
                  <c:v>100</c:v>
                </c:pt>
                <c:pt idx="630">
                  <c:v>100</c:v>
                </c:pt>
                <c:pt idx="631">
                  <c:v>100</c:v>
                </c:pt>
                <c:pt idx="632">
                  <c:v>100</c:v>
                </c:pt>
                <c:pt idx="633">
                  <c:v>100</c:v>
                </c:pt>
                <c:pt idx="634">
                  <c:v>100</c:v>
                </c:pt>
                <c:pt idx="635">
                  <c:v>100</c:v>
                </c:pt>
                <c:pt idx="636">
                  <c:v>100</c:v>
                </c:pt>
                <c:pt idx="637">
                  <c:v>100</c:v>
                </c:pt>
                <c:pt idx="638">
                  <c:v>100</c:v>
                </c:pt>
                <c:pt idx="639">
                  <c:v>100</c:v>
                </c:pt>
                <c:pt idx="640">
                  <c:v>100</c:v>
                </c:pt>
                <c:pt idx="641">
                  <c:v>100</c:v>
                </c:pt>
                <c:pt idx="642">
                  <c:v>100</c:v>
                </c:pt>
                <c:pt idx="643">
                  <c:v>100</c:v>
                </c:pt>
                <c:pt idx="644">
                  <c:v>100</c:v>
                </c:pt>
                <c:pt idx="645">
                  <c:v>100</c:v>
                </c:pt>
                <c:pt idx="646">
                  <c:v>100</c:v>
                </c:pt>
                <c:pt idx="647">
                  <c:v>100</c:v>
                </c:pt>
                <c:pt idx="648">
                  <c:v>100</c:v>
                </c:pt>
                <c:pt idx="649">
                  <c:v>100</c:v>
                </c:pt>
                <c:pt idx="650">
                  <c:v>100</c:v>
                </c:pt>
                <c:pt idx="651">
                  <c:v>100</c:v>
                </c:pt>
                <c:pt idx="652">
                  <c:v>100</c:v>
                </c:pt>
                <c:pt idx="653">
                  <c:v>100</c:v>
                </c:pt>
                <c:pt idx="654">
                  <c:v>100</c:v>
                </c:pt>
                <c:pt idx="655">
                  <c:v>100</c:v>
                </c:pt>
                <c:pt idx="656">
                  <c:v>100</c:v>
                </c:pt>
                <c:pt idx="657">
                  <c:v>100</c:v>
                </c:pt>
                <c:pt idx="658">
                  <c:v>100</c:v>
                </c:pt>
                <c:pt idx="659">
                  <c:v>100</c:v>
                </c:pt>
                <c:pt idx="660">
                  <c:v>100</c:v>
                </c:pt>
                <c:pt idx="661">
                  <c:v>100</c:v>
                </c:pt>
                <c:pt idx="662">
                  <c:v>100</c:v>
                </c:pt>
                <c:pt idx="663">
                  <c:v>100</c:v>
                </c:pt>
                <c:pt idx="664">
                  <c:v>100</c:v>
                </c:pt>
                <c:pt idx="665">
                  <c:v>100</c:v>
                </c:pt>
                <c:pt idx="666">
                  <c:v>100</c:v>
                </c:pt>
                <c:pt idx="667">
                  <c:v>100</c:v>
                </c:pt>
                <c:pt idx="668">
                  <c:v>100</c:v>
                </c:pt>
                <c:pt idx="669">
                  <c:v>100</c:v>
                </c:pt>
                <c:pt idx="670">
                  <c:v>100</c:v>
                </c:pt>
                <c:pt idx="671">
                  <c:v>100</c:v>
                </c:pt>
              </c:numCache>
            </c:numRef>
          </c:val>
          <c:smooth val="0"/>
          <c:extLst>
            <c:ext xmlns:c16="http://schemas.microsoft.com/office/drawing/2014/chart" uri="{C3380CC4-5D6E-409C-BE32-E72D297353CC}">
              <c16:uniqueId val="{00000002-FBF2-4566-81FA-2232CB3187BD}"/>
            </c:ext>
          </c:extLst>
        </c:ser>
        <c:dLbls>
          <c:showLegendKey val="0"/>
          <c:showVal val="0"/>
          <c:showCatName val="0"/>
          <c:showSerName val="0"/>
          <c:showPercent val="0"/>
          <c:showBubbleSize val="0"/>
        </c:dLbls>
        <c:marker val="1"/>
        <c:smooth val="0"/>
        <c:axId val="961306720"/>
        <c:axId val="895468744"/>
      </c:lineChart>
      <c:catAx>
        <c:axId val="763357960"/>
        <c:scaling>
          <c:orientation val="minMax"/>
        </c:scaling>
        <c:delete val="1"/>
        <c:axPos val="b"/>
        <c:numFmt formatCode="General" sourceLinked="1"/>
        <c:majorTickMark val="none"/>
        <c:minorTickMark val="none"/>
        <c:tickLblPos val="nextTo"/>
        <c:crossAx val="869419312"/>
        <c:crosses val="autoZero"/>
        <c:auto val="1"/>
        <c:lblAlgn val="ctr"/>
        <c:lblOffset val="100"/>
        <c:noMultiLvlLbl val="0"/>
      </c:catAx>
      <c:valAx>
        <c:axId val="869419312"/>
        <c:scaling>
          <c:orientation val="minMax"/>
          <c:max val="250"/>
          <c:min val="-250"/>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de-AT" sz="1400" b="1">
                    <a:solidFill>
                      <a:schemeClr val="accent1"/>
                    </a:solidFill>
                  </a:rPr>
                  <a:t>Day-ahead-Preise in EUR/MWh</a:t>
                </a:r>
              </a:p>
            </c:rich>
          </c:tx>
          <c:layout>
            <c:manualLayout>
              <c:xMode val="edge"/>
              <c:yMode val="edge"/>
              <c:x val="1.5398614124728774E-2"/>
              <c:y val="0.20584590945194603"/>
            </c:manualLayout>
          </c:layout>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de-DE"/>
            </a:p>
          </c:txPr>
        </c:title>
        <c:numFmt formatCode="@"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de-DE"/>
          </a:p>
        </c:txPr>
        <c:crossAx val="763357960"/>
        <c:crosses val="autoZero"/>
        <c:crossBetween val="between"/>
      </c:valAx>
      <c:valAx>
        <c:axId val="895468744"/>
        <c:scaling>
          <c:orientation val="minMax"/>
          <c:max val="250"/>
          <c:min val="-250"/>
        </c:scaling>
        <c:delete val="0"/>
        <c:axPos val="r"/>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de-AT" sz="1400" b="1">
                    <a:solidFill>
                      <a:srgbClr val="FF0000"/>
                    </a:solidFill>
                  </a:rPr>
                  <a:t>Biogas-Stromproduktion in kWh/Stunde</a:t>
                </a:r>
              </a:p>
            </c:rich>
          </c:tx>
          <c:layout>
            <c:manualLayout>
              <c:xMode val="edge"/>
              <c:yMode val="edge"/>
              <c:x val="0.95647791698747109"/>
              <c:y val="0.12959491660047659"/>
            </c:manualLayout>
          </c:layout>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de-DE"/>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de-DE"/>
          </a:p>
        </c:txPr>
        <c:crossAx val="961306720"/>
        <c:crosses val="max"/>
        <c:crossBetween val="between"/>
      </c:valAx>
      <c:catAx>
        <c:axId val="961306720"/>
        <c:scaling>
          <c:orientation val="minMax"/>
        </c:scaling>
        <c:delete val="1"/>
        <c:axPos val="b"/>
        <c:majorTickMark val="out"/>
        <c:minorTickMark val="none"/>
        <c:tickLblPos val="nextTo"/>
        <c:crossAx val="895468744"/>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ctr">
              <a:defRPr sz="1400" b="0" i="0" u="none" strike="noStrike" kern="1200" spc="0" baseline="0">
                <a:solidFill>
                  <a:schemeClr val="tx1">
                    <a:lumMod val="65000"/>
                    <a:lumOff val="35000"/>
                  </a:schemeClr>
                </a:solidFill>
                <a:latin typeface="+mn-lt"/>
                <a:ea typeface="+mn-ea"/>
                <a:cs typeface="+mn-cs"/>
              </a:defRPr>
            </a:pPr>
            <a:r>
              <a:rPr lang="de-AT" sz="1800"/>
              <a:t>Day-ahead-Preise 1.-28.</a:t>
            </a:r>
            <a:r>
              <a:rPr lang="de-AT" sz="1800" baseline="0"/>
              <a:t> </a:t>
            </a:r>
            <a:r>
              <a:rPr lang="de-AT" sz="1800"/>
              <a:t>April 2026 (Stundenwerte)</a:t>
            </a:r>
            <a:r>
              <a:rPr lang="de-AT" sz="1800" baseline="0"/>
              <a:t> </a:t>
            </a:r>
            <a:r>
              <a:rPr lang="de-AT" sz="1800"/>
              <a:t>+ Biogasproduktion gemäß </a:t>
            </a:r>
            <a:r>
              <a:rPr lang="de-AT" sz="1800" u="sng"/>
              <a:t>systemdienlicher</a:t>
            </a:r>
            <a:r>
              <a:rPr lang="de-AT" sz="1800" baseline="0"/>
              <a:t> </a:t>
            </a:r>
            <a:r>
              <a:rPr lang="de-AT" sz="1800"/>
              <a:t>EAG-Vorgaben (Jahresarbeit statt Engpassleistung)</a:t>
            </a:r>
          </a:p>
        </c:rich>
      </c:tx>
      <c:layout>
        <c:manualLayout>
          <c:xMode val="edge"/>
          <c:yMode val="edge"/>
          <c:x val="0.12787965809086699"/>
          <c:y val="1.5104653244140554E-2"/>
        </c:manualLayout>
      </c:layout>
      <c:overlay val="0"/>
      <c:spPr>
        <a:noFill/>
        <a:ln>
          <a:noFill/>
        </a:ln>
        <a:effectLst/>
      </c:spPr>
      <c:txPr>
        <a:bodyPr rot="0" spcFirstLastPara="1" vertOverflow="ellipsis" vert="horz" wrap="square" anchor="ctr" anchorCtr="1"/>
        <a:lstStyle/>
        <a:p>
          <a:pPr algn="ctr">
            <a:defRPr sz="1400"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lineChart>
        <c:grouping val="standard"/>
        <c:varyColors val="0"/>
        <c:ser>
          <c:idx val="0"/>
          <c:order val="1"/>
          <c:tx>
            <c:v>Day-ahead-Preise April 2026</c:v>
          </c:tx>
          <c:spPr>
            <a:ln w="28575" cap="rnd">
              <a:solidFill>
                <a:schemeClr val="accent1"/>
              </a:solidFill>
              <a:round/>
            </a:ln>
            <a:effectLst/>
          </c:spPr>
          <c:marker>
            <c:symbol val="none"/>
          </c:marker>
          <c:val>
            <c:numRef>
              <c:f>'April 2026 + Sommer 2025'!$C$2692:$C$3363</c:f>
              <c:numCache>
                <c:formatCode>General</c:formatCode>
                <c:ptCount val="672"/>
                <c:pt idx="0">
                  <c:v>147.4</c:v>
                </c:pt>
                <c:pt idx="1">
                  <c:v>130.34</c:v>
                </c:pt>
                <c:pt idx="2">
                  <c:v>126.63</c:v>
                </c:pt>
                <c:pt idx="3">
                  <c:v>129.43</c:v>
                </c:pt>
                <c:pt idx="4">
                  <c:v>137.21</c:v>
                </c:pt>
                <c:pt idx="5">
                  <c:v>153.53</c:v>
                </c:pt>
                <c:pt idx="6">
                  <c:v>187.17</c:v>
                </c:pt>
                <c:pt idx="7">
                  <c:v>220.62</c:v>
                </c:pt>
                <c:pt idx="8">
                  <c:v>199.98</c:v>
                </c:pt>
                <c:pt idx="9">
                  <c:v>166.02</c:v>
                </c:pt>
                <c:pt idx="10">
                  <c:v>145.81</c:v>
                </c:pt>
                <c:pt idx="11">
                  <c:v>138.05000000000001</c:v>
                </c:pt>
                <c:pt idx="12">
                  <c:v>128.26</c:v>
                </c:pt>
                <c:pt idx="13">
                  <c:v>126.78</c:v>
                </c:pt>
                <c:pt idx="14">
                  <c:v>120.37</c:v>
                </c:pt>
                <c:pt idx="15">
                  <c:v>116.56</c:v>
                </c:pt>
                <c:pt idx="16">
                  <c:v>116.19</c:v>
                </c:pt>
                <c:pt idx="17">
                  <c:v>132.03</c:v>
                </c:pt>
                <c:pt idx="18">
                  <c:v>154.12</c:v>
                </c:pt>
                <c:pt idx="19">
                  <c:v>185.53</c:v>
                </c:pt>
                <c:pt idx="20">
                  <c:v>180.53</c:v>
                </c:pt>
                <c:pt idx="21">
                  <c:v>165.96</c:v>
                </c:pt>
                <c:pt idx="22">
                  <c:v>153.44</c:v>
                </c:pt>
                <c:pt idx="23">
                  <c:v>134.47999999999999</c:v>
                </c:pt>
                <c:pt idx="24">
                  <c:v>127.92</c:v>
                </c:pt>
                <c:pt idx="25">
                  <c:v>119</c:v>
                </c:pt>
                <c:pt idx="26">
                  <c:v>114.13</c:v>
                </c:pt>
                <c:pt idx="27">
                  <c:v>110.31</c:v>
                </c:pt>
                <c:pt idx="28">
                  <c:v>108.12</c:v>
                </c:pt>
                <c:pt idx="29">
                  <c:v>119.52</c:v>
                </c:pt>
                <c:pt idx="30">
                  <c:v>154.26</c:v>
                </c:pt>
                <c:pt idx="31">
                  <c:v>160.01</c:v>
                </c:pt>
                <c:pt idx="32">
                  <c:v>157.6</c:v>
                </c:pt>
                <c:pt idx="33">
                  <c:v>150.08000000000001</c:v>
                </c:pt>
                <c:pt idx="34">
                  <c:v>143.96</c:v>
                </c:pt>
                <c:pt idx="35">
                  <c:v>135.35</c:v>
                </c:pt>
                <c:pt idx="36">
                  <c:v>131.09</c:v>
                </c:pt>
                <c:pt idx="37">
                  <c:v>119.88</c:v>
                </c:pt>
                <c:pt idx="38">
                  <c:v>121.52</c:v>
                </c:pt>
                <c:pt idx="39">
                  <c:v>129.74</c:v>
                </c:pt>
                <c:pt idx="40">
                  <c:v>118</c:v>
                </c:pt>
                <c:pt idx="41">
                  <c:v>116.45</c:v>
                </c:pt>
                <c:pt idx="42">
                  <c:v>141.9</c:v>
                </c:pt>
                <c:pt idx="43">
                  <c:v>165.18</c:v>
                </c:pt>
                <c:pt idx="44">
                  <c:v>163.12</c:v>
                </c:pt>
                <c:pt idx="45">
                  <c:v>150.02000000000001</c:v>
                </c:pt>
                <c:pt idx="46">
                  <c:v>136.63999999999999</c:v>
                </c:pt>
                <c:pt idx="47">
                  <c:v>125.59</c:v>
                </c:pt>
                <c:pt idx="48">
                  <c:v>134.58000000000001</c:v>
                </c:pt>
                <c:pt idx="49">
                  <c:v>122.05</c:v>
                </c:pt>
                <c:pt idx="50">
                  <c:v>119.98</c:v>
                </c:pt>
                <c:pt idx="51">
                  <c:v>118.69</c:v>
                </c:pt>
                <c:pt idx="52">
                  <c:v>121.98</c:v>
                </c:pt>
                <c:pt idx="53">
                  <c:v>127.89</c:v>
                </c:pt>
                <c:pt idx="54">
                  <c:v>136.51</c:v>
                </c:pt>
                <c:pt idx="55">
                  <c:v>137.99</c:v>
                </c:pt>
                <c:pt idx="56">
                  <c:v>131.1</c:v>
                </c:pt>
                <c:pt idx="57">
                  <c:v>115.07</c:v>
                </c:pt>
                <c:pt idx="58">
                  <c:v>89.08</c:v>
                </c:pt>
                <c:pt idx="59">
                  <c:v>53.7</c:v>
                </c:pt>
                <c:pt idx="60">
                  <c:v>28.06</c:v>
                </c:pt>
                <c:pt idx="61">
                  <c:v>12.92</c:v>
                </c:pt>
                <c:pt idx="62">
                  <c:v>14.31</c:v>
                </c:pt>
                <c:pt idx="63">
                  <c:v>39.57</c:v>
                </c:pt>
                <c:pt idx="64">
                  <c:v>68.87</c:v>
                </c:pt>
                <c:pt idx="65">
                  <c:v>107.62</c:v>
                </c:pt>
                <c:pt idx="66">
                  <c:v>137.91</c:v>
                </c:pt>
                <c:pt idx="67">
                  <c:v>133.47999999999999</c:v>
                </c:pt>
                <c:pt idx="68">
                  <c:v>124.6</c:v>
                </c:pt>
                <c:pt idx="69">
                  <c:v>137.96</c:v>
                </c:pt>
                <c:pt idx="70">
                  <c:v>137.97999999999999</c:v>
                </c:pt>
                <c:pt idx="71">
                  <c:v>135.35</c:v>
                </c:pt>
                <c:pt idx="72">
                  <c:v>129.41</c:v>
                </c:pt>
                <c:pt idx="73">
                  <c:v>123.56</c:v>
                </c:pt>
                <c:pt idx="74">
                  <c:v>118.94</c:v>
                </c:pt>
                <c:pt idx="75">
                  <c:v>87</c:v>
                </c:pt>
                <c:pt idx="76">
                  <c:v>68.03</c:v>
                </c:pt>
                <c:pt idx="77">
                  <c:v>73.959999999999994</c:v>
                </c:pt>
                <c:pt idx="78">
                  <c:v>70.02</c:v>
                </c:pt>
                <c:pt idx="79">
                  <c:v>75.89</c:v>
                </c:pt>
                <c:pt idx="80">
                  <c:v>39.840000000000003</c:v>
                </c:pt>
                <c:pt idx="81">
                  <c:v>25.38</c:v>
                </c:pt>
                <c:pt idx="82">
                  <c:v>10.06</c:v>
                </c:pt>
                <c:pt idx="83">
                  <c:v>2.98</c:v>
                </c:pt>
                <c:pt idx="84">
                  <c:v>0.78</c:v>
                </c:pt>
                <c:pt idx="85">
                  <c:v>-0.01</c:v>
                </c:pt>
                <c:pt idx="86">
                  <c:v>-0.01</c:v>
                </c:pt>
                <c:pt idx="87">
                  <c:v>0.04</c:v>
                </c:pt>
                <c:pt idx="88">
                  <c:v>12.23</c:v>
                </c:pt>
                <c:pt idx="89">
                  <c:v>70.41</c:v>
                </c:pt>
                <c:pt idx="90">
                  <c:v>121.99</c:v>
                </c:pt>
                <c:pt idx="91">
                  <c:v>150.41</c:v>
                </c:pt>
                <c:pt idx="92">
                  <c:v>145.88</c:v>
                </c:pt>
                <c:pt idx="93">
                  <c:v>113.34</c:v>
                </c:pt>
                <c:pt idx="94">
                  <c:v>83.29</c:v>
                </c:pt>
                <c:pt idx="95">
                  <c:v>77.5</c:v>
                </c:pt>
                <c:pt idx="96">
                  <c:v>82.03</c:v>
                </c:pt>
                <c:pt idx="97">
                  <c:v>68.010000000000005</c:v>
                </c:pt>
                <c:pt idx="98">
                  <c:v>39.200000000000003</c:v>
                </c:pt>
                <c:pt idx="99">
                  <c:v>53.44</c:v>
                </c:pt>
                <c:pt idx="100">
                  <c:v>30</c:v>
                </c:pt>
                <c:pt idx="101">
                  <c:v>54.83</c:v>
                </c:pt>
                <c:pt idx="102">
                  <c:v>58.29</c:v>
                </c:pt>
                <c:pt idx="103">
                  <c:v>8.16</c:v>
                </c:pt>
                <c:pt idx="104">
                  <c:v>-1.1599999999999999</c:v>
                </c:pt>
                <c:pt idx="105">
                  <c:v>-7.25</c:v>
                </c:pt>
                <c:pt idx="106">
                  <c:v>-26.85</c:v>
                </c:pt>
                <c:pt idx="107">
                  <c:v>-42.63</c:v>
                </c:pt>
                <c:pt idx="108">
                  <c:v>-46.58</c:v>
                </c:pt>
                <c:pt idx="109">
                  <c:v>-66.62</c:v>
                </c:pt>
                <c:pt idx="110">
                  <c:v>-74.81</c:v>
                </c:pt>
                <c:pt idx="111">
                  <c:v>-59.23</c:v>
                </c:pt>
                <c:pt idx="112">
                  <c:v>-24.63</c:v>
                </c:pt>
                <c:pt idx="113">
                  <c:v>0.4</c:v>
                </c:pt>
                <c:pt idx="114">
                  <c:v>46.65</c:v>
                </c:pt>
                <c:pt idx="115">
                  <c:v>55.34</c:v>
                </c:pt>
                <c:pt idx="116">
                  <c:v>66.150000000000006</c:v>
                </c:pt>
                <c:pt idx="117">
                  <c:v>69.05</c:v>
                </c:pt>
                <c:pt idx="118">
                  <c:v>75.91</c:v>
                </c:pt>
                <c:pt idx="119">
                  <c:v>68.02</c:v>
                </c:pt>
                <c:pt idx="120">
                  <c:v>36.64</c:v>
                </c:pt>
                <c:pt idx="121">
                  <c:v>27.38</c:v>
                </c:pt>
                <c:pt idx="122">
                  <c:v>25.21</c:v>
                </c:pt>
                <c:pt idx="123">
                  <c:v>26.91</c:v>
                </c:pt>
                <c:pt idx="124">
                  <c:v>30.11</c:v>
                </c:pt>
                <c:pt idx="125">
                  <c:v>33.869999999999997</c:v>
                </c:pt>
                <c:pt idx="126">
                  <c:v>38.75</c:v>
                </c:pt>
                <c:pt idx="127">
                  <c:v>27.94</c:v>
                </c:pt>
                <c:pt idx="128">
                  <c:v>16.440000000000001</c:v>
                </c:pt>
                <c:pt idx="129">
                  <c:v>1.34</c:v>
                </c:pt>
                <c:pt idx="130">
                  <c:v>-16.11</c:v>
                </c:pt>
                <c:pt idx="131">
                  <c:v>-39.64</c:v>
                </c:pt>
                <c:pt idx="132">
                  <c:v>-63.17</c:v>
                </c:pt>
                <c:pt idx="133">
                  <c:v>-113.96</c:v>
                </c:pt>
                <c:pt idx="134">
                  <c:v>-115.6</c:v>
                </c:pt>
                <c:pt idx="135">
                  <c:v>-77.84</c:v>
                </c:pt>
                <c:pt idx="136">
                  <c:v>-24.97</c:v>
                </c:pt>
                <c:pt idx="137">
                  <c:v>2.14</c:v>
                </c:pt>
                <c:pt idx="138">
                  <c:v>62.07</c:v>
                </c:pt>
                <c:pt idx="139">
                  <c:v>114.07</c:v>
                </c:pt>
                <c:pt idx="140">
                  <c:v>125.74</c:v>
                </c:pt>
                <c:pt idx="141">
                  <c:v>118.31</c:v>
                </c:pt>
                <c:pt idx="142">
                  <c:v>122.7</c:v>
                </c:pt>
                <c:pt idx="143">
                  <c:v>114.26</c:v>
                </c:pt>
                <c:pt idx="144">
                  <c:v>115.22</c:v>
                </c:pt>
                <c:pt idx="145">
                  <c:v>111.97</c:v>
                </c:pt>
                <c:pt idx="146">
                  <c:v>111.91</c:v>
                </c:pt>
                <c:pt idx="147">
                  <c:v>109.13</c:v>
                </c:pt>
                <c:pt idx="148">
                  <c:v>111.27</c:v>
                </c:pt>
                <c:pt idx="149">
                  <c:v>128.5</c:v>
                </c:pt>
                <c:pt idx="150">
                  <c:v>153.5</c:v>
                </c:pt>
                <c:pt idx="151">
                  <c:v>153.30000000000001</c:v>
                </c:pt>
                <c:pt idx="152">
                  <c:v>121.57</c:v>
                </c:pt>
                <c:pt idx="153">
                  <c:v>71.17</c:v>
                </c:pt>
                <c:pt idx="154">
                  <c:v>16.25</c:v>
                </c:pt>
                <c:pt idx="155">
                  <c:v>-0.01</c:v>
                </c:pt>
                <c:pt idx="156">
                  <c:v>-3.01</c:v>
                </c:pt>
                <c:pt idx="157">
                  <c:v>-9.31</c:v>
                </c:pt>
                <c:pt idx="158">
                  <c:v>-9.52</c:v>
                </c:pt>
                <c:pt idx="159">
                  <c:v>-2.2799999999999998</c:v>
                </c:pt>
                <c:pt idx="160">
                  <c:v>4.49</c:v>
                </c:pt>
                <c:pt idx="161">
                  <c:v>85.25</c:v>
                </c:pt>
                <c:pt idx="162">
                  <c:v>135.08000000000001</c:v>
                </c:pt>
                <c:pt idx="163">
                  <c:v>166.97</c:v>
                </c:pt>
                <c:pt idx="164">
                  <c:v>168.71</c:v>
                </c:pt>
                <c:pt idx="165">
                  <c:v>146.03</c:v>
                </c:pt>
                <c:pt idx="166">
                  <c:v>132.36000000000001</c:v>
                </c:pt>
                <c:pt idx="167">
                  <c:v>121.64</c:v>
                </c:pt>
                <c:pt idx="168">
                  <c:v>110.79</c:v>
                </c:pt>
                <c:pt idx="169">
                  <c:v>105.84</c:v>
                </c:pt>
                <c:pt idx="170">
                  <c:v>104.36</c:v>
                </c:pt>
                <c:pt idx="171">
                  <c:v>108.07</c:v>
                </c:pt>
                <c:pt idx="172">
                  <c:v>112.33</c:v>
                </c:pt>
                <c:pt idx="173">
                  <c:v>121.29</c:v>
                </c:pt>
                <c:pt idx="174">
                  <c:v>136.33000000000001</c:v>
                </c:pt>
                <c:pt idx="175">
                  <c:v>154.22999999999999</c:v>
                </c:pt>
                <c:pt idx="176">
                  <c:v>131.77000000000001</c:v>
                </c:pt>
                <c:pt idx="177">
                  <c:v>88.68</c:v>
                </c:pt>
                <c:pt idx="178">
                  <c:v>46.62</c:v>
                </c:pt>
                <c:pt idx="179">
                  <c:v>-0.05</c:v>
                </c:pt>
                <c:pt idx="180">
                  <c:v>-11.05</c:v>
                </c:pt>
                <c:pt idx="181">
                  <c:v>-19.57</c:v>
                </c:pt>
                <c:pt idx="182">
                  <c:v>-18.010000000000002</c:v>
                </c:pt>
                <c:pt idx="183">
                  <c:v>-6.08</c:v>
                </c:pt>
                <c:pt idx="184">
                  <c:v>11.51</c:v>
                </c:pt>
                <c:pt idx="185">
                  <c:v>92.45</c:v>
                </c:pt>
                <c:pt idx="186">
                  <c:v>139.49</c:v>
                </c:pt>
                <c:pt idx="187">
                  <c:v>152.6</c:v>
                </c:pt>
                <c:pt idx="188">
                  <c:v>151.78</c:v>
                </c:pt>
                <c:pt idx="189">
                  <c:v>138.74</c:v>
                </c:pt>
                <c:pt idx="190">
                  <c:v>129.93</c:v>
                </c:pt>
                <c:pt idx="191">
                  <c:v>119.87</c:v>
                </c:pt>
                <c:pt idx="192">
                  <c:v>113.42</c:v>
                </c:pt>
                <c:pt idx="193">
                  <c:v>108.3</c:v>
                </c:pt>
                <c:pt idx="194">
                  <c:v>105.53</c:v>
                </c:pt>
                <c:pt idx="195">
                  <c:v>105.09</c:v>
                </c:pt>
                <c:pt idx="196">
                  <c:v>108.73</c:v>
                </c:pt>
                <c:pt idx="197">
                  <c:v>118.99</c:v>
                </c:pt>
                <c:pt idx="198">
                  <c:v>141.47999999999999</c:v>
                </c:pt>
                <c:pt idx="199">
                  <c:v>147.85</c:v>
                </c:pt>
                <c:pt idx="200">
                  <c:v>126.97</c:v>
                </c:pt>
                <c:pt idx="201">
                  <c:v>93.12</c:v>
                </c:pt>
                <c:pt idx="202">
                  <c:v>51.14</c:v>
                </c:pt>
                <c:pt idx="203">
                  <c:v>1.25</c:v>
                </c:pt>
                <c:pt idx="204">
                  <c:v>-0.93</c:v>
                </c:pt>
                <c:pt idx="205">
                  <c:v>-4.82</c:v>
                </c:pt>
                <c:pt idx="206">
                  <c:v>-3.67</c:v>
                </c:pt>
                <c:pt idx="207">
                  <c:v>-0.36</c:v>
                </c:pt>
                <c:pt idx="208">
                  <c:v>49.62</c:v>
                </c:pt>
                <c:pt idx="209">
                  <c:v>93.29</c:v>
                </c:pt>
                <c:pt idx="210">
                  <c:v>126.53</c:v>
                </c:pt>
                <c:pt idx="211">
                  <c:v>155.93</c:v>
                </c:pt>
                <c:pt idx="212">
                  <c:v>149.91</c:v>
                </c:pt>
                <c:pt idx="213">
                  <c:v>120.46</c:v>
                </c:pt>
                <c:pt idx="214">
                  <c:v>111.02</c:v>
                </c:pt>
                <c:pt idx="215">
                  <c:v>100.88</c:v>
                </c:pt>
                <c:pt idx="216">
                  <c:v>107.5</c:v>
                </c:pt>
                <c:pt idx="217">
                  <c:v>99.67</c:v>
                </c:pt>
                <c:pt idx="218">
                  <c:v>105.85</c:v>
                </c:pt>
                <c:pt idx="219">
                  <c:v>104.09</c:v>
                </c:pt>
                <c:pt idx="220">
                  <c:v>102.25</c:v>
                </c:pt>
                <c:pt idx="221">
                  <c:v>112.92</c:v>
                </c:pt>
                <c:pt idx="222">
                  <c:v>128.6</c:v>
                </c:pt>
                <c:pt idx="223">
                  <c:v>130.19</c:v>
                </c:pt>
                <c:pt idx="224">
                  <c:v>122.81</c:v>
                </c:pt>
                <c:pt idx="225">
                  <c:v>113.83</c:v>
                </c:pt>
                <c:pt idx="226">
                  <c:v>103.5</c:v>
                </c:pt>
                <c:pt idx="227">
                  <c:v>109.94</c:v>
                </c:pt>
                <c:pt idx="228">
                  <c:v>92.42</c:v>
                </c:pt>
                <c:pt idx="229">
                  <c:v>90.2</c:v>
                </c:pt>
                <c:pt idx="230">
                  <c:v>85.63</c:v>
                </c:pt>
                <c:pt idx="231">
                  <c:v>101.08</c:v>
                </c:pt>
                <c:pt idx="232">
                  <c:v>115.89</c:v>
                </c:pt>
                <c:pt idx="233">
                  <c:v>139.79</c:v>
                </c:pt>
                <c:pt idx="234">
                  <c:v>149.96</c:v>
                </c:pt>
                <c:pt idx="235">
                  <c:v>205.49</c:v>
                </c:pt>
                <c:pt idx="236">
                  <c:v>225.79</c:v>
                </c:pt>
                <c:pt idx="237">
                  <c:v>166.1</c:v>
                </c:pt>
                <c:pt idx="238">
                  <c:v>144.18</c:v>
                </c:pt>
                <c:pt idx="239">
                  <c:v>134.63999999999999</c:v>
                </c:pt>
                <c:pt idx="240">
                  <c:v>122.72</c:v>
                </c:pt>
                <c:pt idx="241">
                  <c:v>128.26</c:v>
                </c:pt>
                <c:pt idx="242">
                  <c:v>121.91</c:v>
                </c:pt>
                <c:pt idx="243">
                  <c:v>122.32</c:v>
                </c:pt>
                <c:pt idx="244">
                  <c:v>122.6</c:v>
                </c:pt>
                <c:pt idx="245">
                  <c:v>120.43</c:v>
                </c:pt>
                <c:pt idx="246">
                  <c:v>118.27</c:v>
                </c:pt>
                <c:pt idx="247">
                  <c:v>103.2</c:v>
                </c:pt>
                <c:pt idx="248">
                  <c:v>75.19</c:v>
                </c:pt>
                <c:pt idx="249">
                  <c:v>22.34</c:v>
                </c:pt>
                <c:pt idx="250">
                  <c:v>0.75</c:v>
                </c:pt>
                <c:pt idx="251">
                  <c:v>-1.68</c:v>
                </c:pt>
                <c:pt idx="252">
                  <c:v>-8.9</c:v>
                </c:pt>
                <c:pt idx="253">
                  <c:v>-27.36</c:v>
                </c:pt>
                <c:pt idx="254">
                  <c:v>-15</c:v>
                </c:pt>
                <c:pt idx="255">
                  <c:v>-16.87</c:v>
                </c:pt>
                <c:pt idx="256">
                  <c:v>3.53</c:v>
                </c:pt>
                <c:pt idx="257">
                  <c:v>45.62</c:v>
                </c:pt>
                <c:pt idx="258">
                  <c:v>84.09</c:v>
                </c:pt>
                <c:pt idx="259">
                  <c:v>112.44</c:v>
                </c:pt>
                <c:pt idx="260">
                  <c:v>109.98</c:v>
                </c:pt>
                <c:pt idx="261">
                  <c:v>98.58</c:v>
                </c:pt>
                <c:pt idx="262">
                  <c:v>106.66</c:v>
                </c:pt>
                <c:pt idx="263">
                  <c:v>103.72</c:v>
                </c:pt>
                <c:pt idx="264">
                  <c:v>101.83</c:v>
                </c:pt>
                <c:pt idx="265">
                  <c:v>95.07</c:v>
                </c:pt>
                <c:pt idx="266">
                  <c:v>102.48</c:v>
                </c:pt>
                <c:pt idx="267">
                  <c:v>99.44</c:v>
                </c:pt>
                <c:pt idx="268">
                  <c:v>106.75</c:v>
                </c:pt>
                <c:pt idx="269">
                  <c:v>111.16</c:v>
                </c:pt>
                <c:pt idx="270">
                  <c:v>109.02</c:v>
                </c:pt>
                <c:pt idx="271">
                  <c:v>103.17</c:v>
                </c:pt>
                <c:pt idx="272">
                  <c:v>64.38</c:v>
                </c:pt>
                <c:pt idx="273">
                  <c:v>41.36</c:v>
                </c:pt>
                <c:pt idx="274">
                  <c:v>20.52</c:v>
                </c:pt>
                <c:pt idx="275">
                  <c:v>13.72</c:v>
                </c:pt>
                <c:pt idx="276">
                  <c:v>0.63</c:v>
                </c:pt>
                <c:pt idx="277">
                  <c:v>-0.02</c:v>
                </c:pt>
                <c:pt idx="278">
                  <c:v>0.21</c:v>
                </c:pt>
                <c:pt idx="279">
                  <c:v>16.02</c:v>
                </c:pt>
                <c:pt idx="280">
                  <c:v>58.19</c:v>
                </c:pt>
                <c:pt idx="281">
                  <c:v>96.81</c:v>
                </c:pt>
                <c:pt idx="282">
                  <c:v>127.02</c:v>
                </c:pt>
                <c:pt idx="283">
                  <c:v>140.96</c:v>
                </c:pt>
                <c:pt idx="284">
                  <c:v>143.63999999999999</c:v>
                </c:pt>
                <c:pt idx="285">
                  <c:v>136.72999999999999</c:v>
                </c:pt>
                <c:pt idx="286">
                  <c:v>130.61000000000001</c:v>
                </c:pt>
                <c:pt idx="287">
                  <c:v>121.03</c:v>
                </c:pt>
                <c:pt idx="288">
                  <c:v>117.23</c:v>
                </c:pt>
                <c:pt idx="289">
                  <c:v>109.8</c:v>
                </c:pt>
                <c:pt idx="290">
                  <c:v>108.3</c:v>
                </c:pt>
                <c:pt idx="291">
                  <c:v>109.25</c:v>
                </c:pt>
                <c:pt idx="292">
                  <c:v>111.12</c:v>
                </c:pt>
                <c:pt idx="293">
                  <c:v>120.97</c:v>
                </c:pt>
                <c:pt idx="294">
                  <c:v>137.03</c:v>
                </c:pt>
                <c:pt idx="295">
                  <c:v>142.29</c:v>
                </c:pt>
                <c:pt idx="296">
                  <c:v>129.91</c:v>
                </c:pt>
                <c:pt idx="297">
                  <c:v>120.06</c:v>
                </c:pt>
                <c:pt idx="298">
                  <c:v>95.09</c:v>
                </c:pt>
                <c:pt idx="299">
                  <c:v>82.77</c:v>
                </c:pt>
                <c:pt idx="300">
                  <c:v>25.39</c:v>
                </c:pt>
                <c:pt idx="301">
                  <c:v>33.409999999999997</c:v>
                </c:pt>
                <c:pt idx="302">
                  <c:v>89.92</c:v>
                </c:pt>
                <c:pt idx="303">
                  <c:v>103.01</c:v>
                </c:pt>
                <c:pt idx="304">
                  <c:v>103.09</c:v>
                </c:pt>
                <c:pt idx="305">
                  <c:v>135.68</c:v>
                </c:pt>
                <c:pt idx="306">
                  <c:v>151.38</c:v>
                </c:pt>
                <c:pt idx="307">
                  <c:v>164.85</c:v>
                </c:pt>
                <c:pt idx="308">
                  <c:v>158.26</c:v>
                </c:pt>
                <c:pt idx="309">
                  <c:v>138.44999999999999</c:v>
                </c:pt>
                <c:pt idx="310">
                  <c:v>133.06</c:v>
                </c:pt>
                <c:pt idx="311">
                  <c:v>123.47</c:v>
                </c:pt>
                <c:pt idx="312">
                  <c:v>120.35</c:v>
                </c:pt>
                <c:pt idx="313">
                  <c:v>119</c:v>
                </c:pt>
                <c:pt idx="314">
                  <c:v>120.2</c:v>
                </c:pt>
                <c:pt idx="315">
                  <c:v>118.01</c:v>
                </c:pt>
                <c:pt idx="316">
                  <c:v>120.27</c:v>
                </c:pt>
                <c:pt idx="317">
                  <c:v>125.05</c:v>
                </c:pt>
                <c:pt idx="318">
                  <c:v>146.82</c:v>
                </c:pt>
                <c:pt idx="319">
                  <c:v>163.34</c:v>
                </c:pt>
                <c:pt idx="320">
                  <c:v>159.97999999999999</c:v>
                </c:pt>
                <c:pt idx="321">
                  <c:v>144.99</c:v>
                </c:pt>
                <c:pt idx="322">
                  <c:v>125.59</c:v>
                </c:pt>
                <c:pt idx="323">
                  <c:v>128.63</c:v>
                </c:pt>
                <c:pt idx="324">
                  <c:v>118.75</c:v>
                </c:pt>
                <c:pt idx="325">
                  <c:v>115.35</c:v>
                </c:pt>
                <c:pt idx="326">
                  <c:v>119.05</c:v>
                </c:pt>
                <c:pt idx="327">
                  <c:v>126.04</c:v>
                </c:pt>
                <c:pt idx="328">
                  <c:v>134.56</c:v>
                </c:pt>
                <c:pt idx="329">
                  <c:v>147.53</c:v>
                </c:pt>
                <c:pt idx="330">
                  <c:v>166.57</c:v>
                </c:pt>
                <c:pt idx="331">
                  <c:v>203</c:v>
                </c:pt>
                <c:pt idx="332">
                  <c:v>212.17</c:v>
                </c:pt>
                <c:pt idx="333">
                  <c:v>170.44</c:v>
                </c:pt>
                <c:pt idx="334">
                  <c:v>151.69</c:v>
                </c:pt>
                <c:pt idx="335">
                  <c:v>138.44</c:v>
                </c:pt>
                <c:pt idx="336">
                  <c:v>123.82</c:v>
                </c:pt>
                <c:pt idx="337">
                  <c:v>119.28</c:v>
                </c:pt>
                <c:pt idx="338">
                  <c:v>115.06</c:v>
                </c:pt>
                <c:pt idx="339">
                  <c:v>114.52</c:v>
                </c:pt>
                <c:pt idx="340">
                  <c:v>115.84</c:v>
                </c:pt>
                <c:pt idx="341">
                  <c:v>128.9</c:v>
                </c:pt>
                <c:pt idx="342">
                  <c:v>154.13999999999999</c:v>
                </c:pt>
                <c:pt idx="343">
                  <c:v>157.18</c:v>
                </c:pt>
                <c:pt idx="344">
                  <c:v>140.82</c:v>
                </c:pt>
                <c:pt idx="345">
                  <c:v>116.58</c:v>
                </c:pt>
                <c:pt idx="346">
                  <c:v>115.06</c:v>
                </c:pt>
                <c:pt idx="347">
                  <c:v>112.04</c:v>
                </c:pt>
                <c:pt idx="348">
                  <c:v>107.29</c:v>
                </c:pt>
                <c:pt idx="349">
                  <c:v>96.97</c:v>
                </c:pt>
                <c:pt idx="350">
                  <c:v>89.98</c:v>
                </c:pt>
                <c:pt idx="351">
                  <c:v>99.12</c:v>
                </c:pt>
                <c:pt idx="352">
                  <c:v>115.04</c:v>
                </c:pt>
                <c:pt idx="353">
                  <c:v>139.34</c:v>
                </c:pt>
                <c:pt idx="354">
                  <c:v>150.68</c:v>
                </c:pt>
                <c:pt idx="355">
                  <c:v>164.91</c:v>
                </c:pt>
                <c:pt idx="356">
                  <c:v>166.95</c:v>
                </c:pt>
                <c:pt idx="357">
                  <c:v>149.59</c:v>
                </c:pt>
                <c:pt idx="358">
                  <c:v>133.99</c:v>
                </c:pt>
                <c:pt idx="359">
                  <c:v>119.24</c:v>
                </c:pt>
                <c:pt idx="360">
                  <c:v>108.61</c:v>
                </c:pt>
                <c:pt idx="361">
                  <c:v>103.67</c:v>
                </c:pt>
                <c:pt idx="362">
                  <c:v>102.47</c:v>
                </c:pt>
                <c:pt idx="363">
                  <c:v>100.56</c:v>
                </c:pt>
                <c:pt idx="364">
                  <c:v>103.23</c:v>
                </c:pt>
                <c:pt idx="365">
                  <c:v>114.43</c:v>
                </c:pt>
                <c:pt idx="366">
                  <c:v>142.97999999999999</c:v>
                </c:pt>
                <c:pt idx="367">
                  <c:v>147.29</c:v>
                </c:pt>
                <c:pt idx="368">
                  <c:v>134.53</c:v>
                </c:pt>
                <c:pt idx="369">
                  <c:v>110.69</c:v>
                </c:pt>
                <c:pt idx="370">
                  <c:v>100.79</c:v>
                </c:pt>
                <c:pt idx="371">
                  <c:v>83.1</c:v>
                </c:pt>
                <c:pt idx="372">
                  <c:v>66.22</c:v>
                </c:pt>
                <c:pt idx="373">
                  <c:v>51.02</c:v>
                </c:pt>
                <c:pt idx="374">
                  <c:v>60.16</c:v>
                </c:pt>
                <c:pt idx="375">
                  <c:v>79.040000000000006</c:v>
                </c:pt>
                <c:pt idx="376">
                  <c:v>100.05</c:v>
                </c:pt>
                <c:pt idx="377">
                  <c:v>117.17</c:v>
                </c:pt>
                <c:pt idx="378">
                  <c:v>136.65</c:v>
                </c:pt>
                <c:pt idx="379">
                  <c:v>152</c:v>
                </c:pt>
                <c:pt idx="380">
                  <c:v>168.68</c:v>
                </c:pt>
                <c:pt idx="381">
                  <c:v>150.06</c:v>
                </c:pt>
                <c:pt idx="382">
                  <c:v>137.94999999999999</c:v>
                </c:pt>
                <c:pt idx="383">
                  <c:v>128.74</c:v>
                </c:pt>
                <c:pt idx="384">
                  <c:v>121.98</c:v>
                </c:pt>
                <c:pt idx="385">
                  <c:v>115.59</c:v>
                </c:pt>
                <c:pt idx="386">
                  <c:v>112.53</c:v>
                </c:pt>
                <c:pt idx="387">
                  <c:v>108.78</c:v>
                </c:pt>
                <c:pt idx="388">
                  <c:v>112.21</c:v>
                </c:pt>
                <c:pt idx="389">
                  <c:v>121.42</c:v>
                </c:pt>
                <c:pt idx="390">
                  <c:v>141.21</c:v>
                </c:pt>
                <c:pt idx="391">
                  <c:v>144.19999999999999</c:v>
                </c:pt>
                <c:pt idx="392">
                  <c:v>124.22</c:v>
                </c:pt>
                <c:pt idx="393">
                  <c:v>97.58</c:v>
                </c:pt>
                <c:pt idx="394">
                  <c:v>76.3</c:v>
                </c:pt>
                <c:pt idx="395">
                  <c:v>38.450000000000003</c:v>
                </c:pt>
                <c:pt idx="396">
                  <c:v>13.76</c:v>
                </c:pt>
                <c:pt idx="397">
                  <c:v>11.84</c:v>
                </c:pt>
                <c:pt idx="398">
                  <c:v>14.23</c:v>
                </c:pt>
                <c:pt idx="399">
                  <c:v>52.52</c:v>
                </c:pt>
                <c:pt idx="400">
                  <c:v>84.03</c:v>
                </c:pt>
                <c:pt idx="401">
                  <c:v>103.33</c:v>
                </c:pt>
                <c:pt idx="402">
                  <c:v>131.72</c:v>
                </c:pt>
                <c:pt idx="403">
                  <c:v>150.71</c:v>
                </c:pt>
                <c:pt idx="404">
                  <c:v>151.38</c:v>
                </c:pt>
                <c:pt idx="405">
                  <c:v>134.96</c:v>
                </c:pt>
                <c:pt idx="406">
                  <c:v>125.01</c:v>
                </c:pt>
                <c:pt idx="407">
                  <c:v>113.71</c:v>
                </c:pt>
                <c:pt idx="408">
                  <c:v>118.44</c:v>
                </c:pt>
                <c:pt idx="409">
                  <c:v>113.07</c:v>
                </c:pt>
                <c:pt idx="410">
                  <c:v>112.55</c:v>
                </c:pt>
                <c:pt idx="411">
                  <c:v>110.99</c:v>
                </c:pt>
                <c:pt idx="412">
                  <c:v>112.56</c:v>
                </c:pt>
                <c:pt idx="413">
                  <c:v>114.43</c:v>
                </c:pt>
                <c:pt idx="414">
                  <c:v>113.46</c:v>
                </c:pt>
                <c:pt idx="415">
                  <c:v>107.14</c:v>
                </c:pt>
                <c:pt idx="416">
                  <c:v>80.28</c:v>
                </c:pt>
                <c:pt idx="417">
                  <c:v>6.94</c:v>
                </c:pt>
                <c:pt idx="418">
                  <c:v>8.9600000000000009</c:v>
                </c:pt>
                <c:pt idx="419">
                  <c:v>-1.77</c:v>
                </c:pt>
                <c:pt idx="420">
                  <c:v>-4.76</c:v>
                </c:pt>
                <c:pt idx="421">
                  <c:v>-5.88</c:v>
                </c:pt>
                <c:pt idx="422">
                  <c:v>-2.71</c:v>
                </c:pt>
                <c:pt idx="423">
                  <c:v>4.71</c:v>
                </c:pt>
                <c:pt idx="424">
                  <c:v>26.36</c:v>
                </c:pt>
                <c:pt idx="425">
                  <c:v>91.66</c:v>
                </c:pt>
                <c:pt idx="426">
                  <c:v>122.73</c:v>
                </c:pt>
                <c:pt idx="427">
                  <c:v>133.66999999999999</c:v>
                </c:pt>
                <c:pt idx="428">
                  <c:v>146.63</c:v>
                </c:pt>
                <c:pt idx="429">
                  <c:v>142.99</c:v>
                </c:pt>
                <c:pt idx="430">
                  <c:v>133.62</c:v>
                </c:pt>
                <c:pt idx="431">
                  <c:v>128.07</c:v>
                </c:pt>
                <c:pt idx="432">
                  <c:v>118.38</c:v>
                </c:pt>
                <c:pt idx="433">
                  <c:v>114.01</c:v>
                </c:pt>
                <c:pt idx="434">
                  <c:v>110.55</c:v>
                </c:pt>
                <c:pt idx="435">
                  <c:v>110.19</c:v>
                </c:pt>
                <c:pt idx="436">
                  <c:v>108.5</c:v>
                </c:pt>
                <c:pt idx="437">
                  <c:v>113.67</c:v>
                </c:pt>
                <c:pt idx="438">
                  <c:v>108.82</c:v>
                </c:pt>
                <c:pt idx="439">
                  <c:v>89.1</c:v>
                </c:pt>
                <c:pt idx="440">
                  <c:v>89.05</c:v>
                </c:pt>
                <c:pt idx="441">
                  <c:v>58.55</c:v>
                </c:pt>
                <c:pt idx="442">
                  <c:v>80</c:v>
                </c:pt>
                <c:pt idx="443">
                  <c:v>25.01</c:v>
                </c:pt>
                <c:pt idx="444">
                  <c:v>2.6</c:v>
                </c:pt>
                <c:pt idx="445">
                  <c:v>-0.85</c:v>
                </c:pt>
                <c:pt idx="446">
                  <c:v>-3</c:v>
                </c:pt>
                <c:pt idx="447">
                  <c:v>-2.25</c:v>
                </c:pt>
                <c:pt idx="448">
                  <c:v>18.39</c:v>
                </c:pt>
                <c:pt idx="449">
                  <c:v>81.84</c:v>
                </c:pt>
                <c:pt idx="450">
                  <c:v>109.09</c:v>
                </c:pt>
                <c:pt idx="451">
                  <c:v>121.88</c:v>
                </c:pt>
                <c:pt idx="452">
                  <c:v>127.49</c:v>
                </c:pt>
                <c:pt idx="453">
                  <c:v>124.47</c:v>
                </c:pt>
                <c:pt idx="454">
                  <c:v>121.09</c:v>
                </c:pt>
                <c:pt idx="455">
                  <c:v>112.68</c:v>
                </c:pt>
                <c:pt idx="456">
                  <c:v>104.02</c:v>
                </c:pt>
                <c:pt idx="457">
                  <c:v>100.99</c:v>
                </c:pt>
                <c:pt idx="458">
                  <c:v>97.04</c:v>
                </c:pt>
                <c:pt idx="459">
                  <c:v>99.02</c:v>
                </c:pt>
                <c:pt idx="460">
                  <c:v>103.7</c:v>
                </c:pt>
                <c:pt idx="461">
                  <c:v>117.92</c:v>
                </c:pt>
                <c:pt idx="462">
                  <c:v>135.91</c:v>
                </c:pt>
                <c:pt idx="463">
                  <c:v>135.36000000000001</c:v>
                </c:pt>
                <c:pt idx="464">
                  <c:v>128.99</c:v>
                </c:pt>
                <c:pt idx="465">
                  <c:v>106.89</c:v>
                </c:pt>
                <c:pt idx="466">
                  <c:v>88.33</c:v>
                </c:pt>
                <c:pt idx="467">
                  <c:v>74.69</c:v>
                </c:pt>
                <c:pt idx="468">
                  <c:v>52.4</c:v>
                </c:pt>
                <c:pt idx="469">
                  <c:v>40.22</c:v>
                </c:pt>
                <c:pt idx="470">
                  <c:v>43.51</c:v>
                </c:pt>
                <c:pt idx="471">
                  <c:v>80.23</c:v>
                </c:pt>
                <c:pt idx="472">
                  <c:v>88.11</c:v>
                </c:pt>
                <c:pt idx="473">
                  <c:v>105</c:v>
                </c:pt>
                <c:pt idx="474">
                  <c:v>118.53</c:v>
                </c:pt>
                <c:pt idx="475">
                  <c:v>134.61000000000001</c:v>
                </c:pt>
                <c:pt idx="476">
                  <c:v>142.97999999999999</c:v>
                </c:pt>
                <c:pt idx="477">
                  <c:v>128.44999999999999</c:v>
                </c:pt>
                <c:pt idx="478">
                  <c:v>120</c:v>
                </c:pt>
                <c:pt idx="479">
                  <c:v>115.62</c:v>
                </c:pt>
                <c:pt idx="480">
                  <c:v>109.64</c:v>
                </c:pt>
                <c:pt idx="481">
                  <c:v>104.92</c:v>
                </c:pt>
                <c:pt idx="482">
                  <c:v>105.43</c:v>
                </c:pt>
                <c:pt idx="483">
                  <c:v>104.45</c:v>
                </c:pt>
                <c:pt idx="484">
                  <c:v>106.33</c:v>
                </c:pt>
                <c:pt idx="485">
                  <c:v>119.64</c:v>
                </c:pt>
                <c:pt idx="486">
                  <c:v>135.58000000000001</c:v>
                </c:pt>
                <c:pt idx="487">
                  <c:v>139.65</c:v>
                </c:pt>
                <c:pt idx="488">
                  <c:v>123.53</c:v>
                </c:pt>
                <c:pt idx="489">
                  <c:v>107.22</c:v>
                </c:pt>
                <c:pt idx="490">
                  <c:v>87.69</c:v>
                </c:pt>
                <c:pt idx="491">
                  <c:v>54.48</c:v>
                </c:pt>
                <c:pt idx="492">
                  <c:v>60.18</c:v>
                </c:pt>
                <c:pt idx="493">
                  <c:v>40.56</c:v>
                </c:pt>
                <c:pt idx="494">
                  <c:v>42.65</c:v>
                </c:pt>
                <c:pt idx="495">
                  <c:v>47.55</c:v>
                </c:pt>
                <c:pt idx="496">
                  <c:v>69.05</c:v>
                </c:pt>
                <c:pt idx="497">
                  <c:v>93.06</c:v>
                </c:pt>
                <c:pt idx="498">
                  <c:v>114.38</c:v>
                </c:pt>
                <c:pt idx="499">
                  <c:v>140.09</c:v>
                </c:pt>
                <c:pt idx="500">
                  <c:v>150.02000000000001</c:v>
                </c:pt>
                <c:pt idx="501">
                  <c:v>140.62</c:v>
                </c:pt>
                <c:pt idx="502">
                  <c:v>127.23</c:v>
                </c:pt>
                <c:pt idx="503">
                  <c:v>121.87</c:v>
                </c:pt>
                <c:pt idx="504">
                  <c:v>116.48</c:v>
                </c:pt>
                <c:pt idx="505">
                  <c:v>112.33</c:v>
                </c:pt>
                <c:pt idx="506">
                  <c:v>112.44</c:v>
                </c:pt>
                <c:pt idx="507">
                  <c:v>113.42</c:v>
                </c:pt>
                <c:pt idx="508">
                  <c:v>121.38</c:v>
                </c:pt>
                <c:pt idx="509">
                  <c:v>132.68</c:v>
                </c:pt>
                <c:pt idx="510">
                  <c:v>150.04</c:v>
                </c:pt>
                <c:pt idx="511">
                  <c:v>137.44999999999999</c:v>
                </c:pt>
                <c:pt idx="512">
                  <c:v>116.73</c:v>
                </c:pt>
                <c:pt idx="513">
                  <c:v>83.03</c:v>
                </c:pt>
                <c:pt idx="514">
                  <c:v>36.729999999999997</c:v>
                </c:pt>
                <c:pt idx="515">
                  <c:v>13.23</c:v>
                </c:pt>
                <c:pt idx="516">
                  <c:v>16.64</c:v>
                </c:pt>
                <c:pt idx="517">
                  <c:v>2.52</c:v>
                </c:pt>
                <c:pt idx="518">
                  <c:v>1.04</c:v>
                </c:pt>
                <c:pt idx="519">
                  <c:v>7.55</c:v>
                </c:pt>
                <c:pt idx="520">
                  <c:v>22.09</c:v>
                </c:pt>
                <c:pt idx="521">
                  <c:v>75.09</c:v>
                </c:pt>
                <c:pt idx="522">
                  <c:v>119.97</c:v>
                </c:pt>
                <c:pt idx="523">
                  <c:v>139.9</c:v>
                </c:pt>
                <c:pt idx="524">
                  <c:v>144.91</c:v>
                </c:pt>
                <c:pt idx="525">
                  <c:v>137.78</c:v>
                </c:pt>
                <c:pt idx="526">
                  <c:v>119.91</c:v>
                </c:pt>
                <c:pt idx="527">
                  <c:v>118.69</c:v>
                </c:pt>
                <c:pt idx="528">
                  <c:v>109.81</c:v>
                </c:pt>
                <c:pt idx="529">
                  <c:v>106.32</c:v>
                </c:pt>
                <c:pt idx="530">
                  <c:v>108.27</c:v>
                </c:pt>
                <c:pt idx="531">
                  <c:v>109.72</c:v>
                </c:pt>
                <c:pt idx="532">
                  <c:v>111.02</c:v>
                </c:pt>
                <c:pt idx="533">
                  <c:v>116.81</c:v>
                </c:pt>
                <c:pt idx="534">
                  <c:v>129.97999999999999</c:v>
                </c:pt>
                <c:pt idx="535">
                  <c:v>127.6</c:v>
                </c:pt>
                <c:pt idx="536">
                  <c:v>106.44</c:v>
                </c:pt>
                <c:pt idx="537">
                  <c:v>56.41</c:v>
                </c:pt>
                <c:pt idx="538">
                  <c:v>1.56</c:v>
                </c:pt>
                <c:pt idx="539">
                  <c:v>-1.66</c:v>
                </c:pt>
                <c:pt idx="540">
                  <c:v>-25.85</c:v>
                </c:pt>
                <c:pt idx="541">
                  <c:v>-48.83</c:v>
                </c:pt>
                <c:pt idx="542">
                  <c:v>-46.15</c:v>
                </c:pt>
                <c:pt idx="543">
                  <c:v>-17.850000000000001</c:v>
                </c:pt>
                <c:pt idx="544">
                  <c:v>-1.3</c:v>
                </c:pt>
                <c:pt idx="545">
                  <c:v>31.6</c:v>
                </c:pt>
                <c:pt idx="546">
                  <c:v>111.64</c:v>
                </c:pt>
                <c:pt idx="547">
                  <c:v>129.07</c:v>
                </c:pt>
                <c:pt idx="548">
                  <c:v>144.91</c:v>
                </c:pt>
                <c:pt idx="549">
                  <c:v>132.38</c:v>
                </c:pt>
                <c:pt idx="550">
                  <c:v>122.95</c:v>
                </c:pt>
                <c:pt idx="551">
                  <c:v>116.56</c:v>
                </c:pt>
                <c:pt idx="552">
                  <c:v>110.48</c:v>
                </c:pt>
                <c:pt idx="553">
                  <c:v>105.29</c:v>
                </c:pt>
                <c:pt idx="554">
                  <c:v>105.31</c:v>
                </c:pt>
                <c:pt idx="555">
                  <c:v>105.89</c:v>
                </c:pt>
                <c:pt idx="556">
                  <c:v>111.77</c:v>
                </c:pt>
                <c:pt idx="557">
                  <c:v>124.21</c:v>
                </c:pt>
                <c:pt idx="558">
                  <c:v>137.49</c:v>
                </c:pt>
                <c:pt idx="559">
                  <c:v>138.9</c:v>
                </c:pt>
                <c:pt idx="560">
                  <c:v>109.45</c:v>
                </c:pt>
                <c:pt idx="561">
                  <c:v>68.16</c:v>
                </c:pt>
                <c:pt idx="562">
                  <c:v>8.77</c:v>
                </c:pt>
                <c:pt idx="563">
                  <c:v>-0.04</c:v>
                </c:pt>
                <c:pt idx="564">
                  <c:v>-6.91</c:v>
                </c:pt>
                <c:pt idx="565">
                  <c:v>-26.04</c:v>
                </c:pt>
                <c:pt idx="566">
                  <c:v>-29.95</c:v>
                </c:pt>
                <c:pt idx="567">
                  <c:v>-15.75</c:v>
                </c:pt>
                <c:pt idx="568">
                  <c:v>-1.0900000000000001</c:v>
                </c:pt>
                <c:pt idx="569">
                  <c:v>60.13</c:v>
                </c:pt>
                <c:pt idx="570">
                  <c:v>112.09</c:v>
                </c:pt>
                <c:pt idx="571">
                  <c:v>137.75</c:v>
                </c:pt>
                <c:pt idx="572">
                  <c:v>144.12</c:v>
                </c:pt>
                <c:pt idx="573">
                  <c:v>130.72999999999999</c:v>
                </c:pt>
                <c:pt idx="574">
                  <c:v>120.02</c:v>
                </c:pt>
                <c:pt idx="575">
                  <c:v>113.03</c:v>
                </c:pt>
                <c:pt idx="576">
                  <c:v>110.06</c:v>
                </c:pt>
                <c:pt idx="577">
                  <c:v>103.59</c:v>
                </c:pt>
                <c:pt idx="578">
                  <c:v>99.11</c:v>
                </c:pt>
                <c:pt idx="579">
                  <c:v>91.91</c:v>
                </c:pt>
                <c:pt idx="580">
                  <c:v>97.34</c:v>
                </c:pt>
                <c:pt idx="581">
                  <c:v>96.04</c:v>
                </c:pt>
                <c:pt idx="582">
                  <c:v>95.86</c:v>
                </c:pt>
                <c:pt idx="583">
                  <c:v>81.84</c:v>
                </c:pt>
                <c:pt idx="584">
                  <c:v>24.39</c:v>
                </c:pt>
                <c:pt idx="585">
                  <c:v>3.44</c:v>
                </c:pt>
                <c:pt idx="586">
                  <c:v>-6.67</c:v>
                </c:pt>
                <c:pt idx="587">
                  <c:v>-42</c:v>
                </c:pt>
                <c:pt idx="588">
                  <c:v>-99.31</c:v>
                </c:pt>
                <c:pt idx="589">
                  <c:v>-173.87</c:v>
                </c:pt>
                <c:pt idx="590">
                  <c:v>-187.75</c:v>
                </c:pt>
                <c:pt idx="591">
                  <c:v>-133.04</c:v>
                </c:pt>
                <c:pt idx="592">
                  <c:v>-52.22</c:v>
                </c:pt>
                <c:pt idx="593">
                  <c:v>-2.6</c:v>
                </c:pt>
                <c:pt idx="594">
                  <c:v>24.35</c:v>
                </c:pt>
                <c:pt idx="595">
                  <c:v>81.22</c:v>
                </c:pt>
                <c:pt idx="596">
                  <c:v>94.27</c:v>
                </c:pt>
                <c:pt idx="597">
                  <c:v>90.5</c:v>
                </c:pt>
                <c:pt idx="598">
                  <c:v>85.04</c:v>
                </c:pt>
                <c:pt idx="599">
                  <c:v>83.08</c:v>
                </c:pt>
                <c:pt idx="600">
                  <c:v>90.19</c:v>
                </c:pt>
                <c:pt idx="601">
                  <c:v>91.39</c:v>
                </c:pt>
                <c:pt idx="602">
                  <c:v>85.19</c:v>
                </c:pt>
                <c:pt idx="603">
                  <c:v>79.98</c:v>
                </c:pt>
                <c:pt idx="604">
                  <c:v>82</c:v>
                </c:pt>
                <c:pt idx="605">
                  <c:v>94.08</c:v>
                </c:pt>
                <c:pt idx="606">
                  <c:v>81.14</c:v>
                </c:pt>
                <c:pt idx="607">
                  <c:v>24.64</c:v>
                </c:pt>
                <c:pt idx="608">
                  <c:v>1.06</c:v>
                </c:pt>
                <c:pt idx="609">
                  <c:v>-9</c:v>
                </c:pt>
                <c:pt idx="610">
                  <c:v>-28.18</c:v>
                </c:pt>
                <c:pt idx="611">
                  <c:v>-127.36</c:v>
                </c:pt>
                <c:pt idx="612">
                  <c:v>-259.95999999999998</c:v>
                </c:pt>
                <c:pt idx="613">
                  <c:v>-413.88</c:v>
                </c:pt>
                <c:pt idx="614">
                  <c:v>-413.25</c:v>
                </c:pt>
                <c:pt idx="615">
                  <c:v>-235.02</c:v>
                </c:pt>
                <c:pt idx="616">
                  <c:v>-36.9</c:v>
                </c:pt>
                <c:pt idx="617">
                  <c:v>8.8800000000000008</c:v>
                </c:pt>
                <c:pt idx="618">
                  <c:v>91.12</c:v>
                </c:pt>
                <c:pt idx="619">
                  <c:v>126.73</c:v>
                </c:pt>
                <c:pt idx="620">
                  <c:v>132.99</c:v>
                </c:pt>
                <c:pt idx="621">
                  <c:v>128.30000000000001</c:v>
                </c:pt>
                <c:pt idx="622">
                  <c:v>122.3</c:v>
                </c:pt>
                <c:pt idx="623">
                  <c:v>125.86</c:v>
                </c:pt>
                <c:pt idx="624">
                  <c:v>123.92</c:v>
                </c:pt>
                <c:pt idx="625">
                  <c:v>119.12</c:v>
                </c:pt>
                <c:pt idx="626">
                  <c:v>118.89</c:v>
                </c:pt>
                <c:pt idx="627">
                  <c:v>119.5</c:v>
                </c:pt>
                <c:pt idx="628">
                  <c:v>123.91</c:v>
                </c:pt>
                <c:pt idx="629">
                  <c:v>128.6</c:v>
                </c:pt>
                <c:pt idx="630">
                  <c:v>150.19999999999999</c:v>
                </c:pt>
                <c:pt idx="631">
                  <c:v>140.75</c:v>
                </c:pt>
                <c:pt idx="632">
                  <c:v>115.63</c:v>
                </c:pt>
                <c:pt idx="633">
                  <c:v>85.94</c:v>
                </c:pt>
                <c:pt idx="634">
                  <c:v>53.26</c:v>
                </c:pt>
                <c:pt idx="635">
                  <c:v>3.98</c:v>
                </c:pt>
                <c:pt idx="636">
                  <c:v>-0.1</c:v>
                </c:pt>
                <c:pt idx="637">
                  <c:v>-0.83</c:v>
                </c:pt>
                <c:pt idx="638">
                  <c:v>-0.16</c:v>
                </c:pt>
                <c:pt idx="639">
                  <c:v>4.08</c:v>
                </c:pt>
                <c:pt idx="640">
                  <c:v>76.09</c:v>
                </c:pt>
                <c:pt idx="641">
                  <c:v>115.69</c:v>
                </c:pt>
                <c:pt idx="642">
                  <c:v>138.94999999999999</c:v>
                </c:pt>
                <c:pt idx="643">
                  <c:v>152.32</c:v>
                </c:pt>
                <c:pt idx="644">
                  <c:v>157.04</c:v>
                </c:pt>
                <c:pt idx="645">
                  <c:v>146.22999999999999</c:v>
                </c:pt>
                <c:pt idx="646">
                  <c:v>130</c:v>
                </c:pt>
                <c:pt idx="647">
                  <c:v>123.38</c:v>
                </c:pt>
                <c:pt idx="648">
                  <c:v>118.98</c:v>
                </c:pt>
                <c:pt idx="649">
                  <c:v>115.35</c:v>
                </c:pt>
                <c:pt idx="650">
                  <c:v>112.25</c:v>
                </c:pt>
                <c:pt idx="651">
                  <c:v>112.49</c:v>
                </c:pt>
                <c:pt idx="652">
                  <c:v>115.05</c:v>
                </c:pt>
                <c:pt idx="653">
                  <c:v>121.87</c:v>
                </c:pt>
                <c:pt idx="654">
                  <c:v>132.49</c:v>
                </c:pt>
                <c:pt idx="655">
                  <c:v>128.83000000000001</c:v>
                </c:pt>
                <c:pt idx="656">
                  <c:v>115.56</c:v>
                </c:pt>
                <c:pt idx="657">
                  <c:v>95.22</c:v>
                </c:pt>
                <c:pt idx="658">
                  <c:v>56.69</c:v>
                </c:pt>
                <c:pt idx="659">
                  <c:v>6.91</c:v>
                </c:pt>
                <c:pt idx="660">
                  <c:v>16.559999999999999</c:v>
                </c:pt>
                <c:pt idx="661">
                  <c:v>9.85</c:v>
                </c:pt>
                <c:pt idx="662">
                  <c:v>20.48</c:v>
                </c:pt>
                <c:pt idx="663">
                  <c:v>56.76</c:v>
                </c:pt>
                <c:pt idx="664">
                  <c:v>73.069999999999993</c:v>
                </c:pt>
                <c:pt idx="665">
                  <c:v>98.83</c:v>
                </c:pt>
                <c:pt idx="666">
                  <c:v>116.59</c:v>
                </c:pt>
                <c:pt idx="667">
                  <c:v>132.91999999999999</c:v>
                </c:pt>
                <c:pt idx="668">
                  <c:v>147.51</c:v>
                </c:pt>
                <c:pt idx="669">
                  <c:v>132.34</c:v>
                </c:pt>
                <c:pt idx="670">
                  <c:v>117.04</c:v>
                </c:pt>
                <c:pt idx="671">
                  <c:v>107.44</c:v>
                </c:pt>
              </c:numCache>
            </c:numRef>
          </c:val>
          <c:smooth val="0"/>
          <c:extLst>
            <c:ext xmlns:c16="http://schemas.microsoft.com/office/drawing/2014/chart" uri="{C3380CC4-5D6E-409C-BE32-E72D297353CC}">
              <c16:uniqueId val="{00000000-32EA-49C0-AC47-B884F534168A}"/>
            </c:ext>
          </c:extLst>
        </c:ser>
        <c:ser>
          <c:idx val="2"/>
          <c:order val="2"/>
          <c:tx>
            <c:v>0</c:v>
          </c:tx>
          <c:spPr>
            <a:ln w="28575" cap="rnd">
              <a:solidFill>
                <a:srgbClr val="FFC000"/>
              </a:solidFill>
              <a:round/>
            </a:ln>
            <a:effectLst/>
          </c:spPr>
          <c:marker>
            <c:symbol val="none"/>
          </c:marker>
          <c:val>
            <c:numRef>
              <c:f>'April 2026 + Sommer 2025'!$L$2692:$L$3363</c:f>
              <c:numCache>
                <c:formatCode>General</c:formatCode>
                <c:ptCount val="67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numCache>
            </c:numRef>
          </c:val>
          <c:smooth val="0"/>
          <c:extLst>
            <c:ext xmlns:c16="http://schemas.microsoft.com/office/drawing/2014/chart" uri="{C3380CC4-5D6E-409C-BE32-E72D297353CC}">
              <c16:uniqueId val="{00000001-32EA-49C0-AC47-B884F534168A}"/>
            </c:ext>
          </c:extLst>
        </c:ser>
        <c:dLbls>
          <c:showLegendKey val="0"/>
          <c:showVal val="0"/>
          <c:showCatName val="0"/>
          <c:showSerName val="0"/>
          <c:showPercent val="0"/>
          <c:showBubbleSize val="0"/>
        </c:dLbls>
        <c:marker val="1"/>
        <c:smooth val="0"/>
        <c:axId val="763357960"/>
        <c:axId val="869419312"/>
      </c:lineChart>
      <c:lineChart>
        <c:grouping val="standard"/>
        <c:varyColors val="0"/>
        <c:ser>
          <c:idx val="1"/>
          <c:order val="0"/>
          <c:tx>
            <c:v>Biogas-Produktion gemäß systemdienlicher EAG-Vorgaben (Bemessungsleistung statt Engpassleistung; Beispielanlage: 100 kWel)</c:v>
          </c:tx>
          <c:spPr>
            <a:ln w="28575" cap="rnd">
              <a:solidFill>
                <a:srgbClr val="00B050"/>
              </a:solidFill>
              <a:round/>
            </a:ln>
            <a:effectLst/>
          </c:spPr>
          <c:marker>
            <c:symbol val="none"/>
          </c:marker>
          <c:val>
            <c:numRef>
              <c:f>'April 2026 + Sommer 2025'!$H$2692:$H$3363</c:f>
              <c:numCache>
                <c:formatCode>General</c:formatCode>
                <c:ptCount val="672"/>
                <c:pt idx="0">
                  <c:v>200</c:v>
                </c:pt>
                <c:pt idx="1">
                  <c:v>200</c:v>
                </c:pt>
                <c:pt idx="2">
                  <c:v>200</c:v>
                </c:pt>
                <c:pt idx="3">
                  <c:v>200</c:v>
                </c:pt>
                <c:pt idx="4">
                  <c:v>200</c:v>
                </c:pt>
                <c:pt idx="5">
                  <c:v>200</c:v>
                </c:pt>
                <c:pt idx="6">
                  <c:v>200</c:v>
                </c:pt>
                <c:pt idx="7">
                  <c:v>200</c:v>
                </c:pt>
                <c:pt idx="8">
                  <c:v>200</c:v>
                </c:pt>
                <c:pt idx="9">
                  <c:v>200</c:v>
                </c:pt>
                <c:pt idx="10">
                  <c:v>200</c:v>
                </c:pt>
                <c:pt idx="11">
                  <c:v>200</c:v>
                </c:pt>
                <c:pt idx="12">
                  <c:v>200</c:v>
                </c:pt>
                <c:pt idx="13">
                  <c:v>200</c:v>
                </c:pt>
                <c:pt idx="14">
                  <c:v>100</c:v>
                </c:pt>
                <c:pt idx="15">
                  <c:v>100</c:v>
                </c:pt>
                <c:pt idx="16">
                  <c:v>100</c:v>
                </c:pt>
                <c:pt idx="17">
                  <c:v>200</c:v>
                </c:pt>
                <c:pt idx="18">
                  <c:v>200</c:v>
                </c:pt>
                <c:pt idx="19">
                  <c:v>200</c:v>
                </c:pt>
                <c:pt idx="20">
                  <c:v>200</c:v>
                </c:pt>
                <c:pt idx="21">
                  <c:v>200</c:v>
                </c:pt>
                <c:pt idx="22">
                  <c:v>200</c:v>
                </c:pt>
                <c:pt idx="23">
                  <c:v>200</c:v>
                </c:pt>
                <c:pt idx="24">
                  <c:v>200</c:v>
                </c:pt>
                <c:pt idx="25">
                  <c:v>100</c:v>
                </c:pt>
                <c:pt idx="26">
                  <c:v>100</c:v>
                </c:pt>
                <c:pt idx="27">
                  <c:v>100</c:v>
                </c:pt>
                <c:pt idx="28">
                  <c:v>100</c:v>
                </c:pt>
                <c:pt idx="29">
                  <c:v>100</c:v>
                </c:pt>
                <c:pt idx="30">
                  <c:v>200</c:v>
                </c:pt>
                <c:pt idx="31">
                  <c:v>200</c:v>
                </c:pt>
                <c:pt idx="32">
                  <c:v>200</c:v>
                </c:pt>
                <c:pt idx="33">
                  <c:v>200</c:v>
                </c:pt>
                <c:pt idx="34">
                  <c:v>200</c:v>
                </c:pt>
                <c:pt idx="35">
                  <c:v>200</c:v>
                </c:pt>
                <c:pt idx="36">
                  <c:v>200</c:v>
                </c:pt>
                <c:pt idx="37">
                  <c:v>100</c:v>
                </c:pt>
                <c:pt idx="38">
                  <c:v>100</c:v>
                </c:pt>
                <c:pt idx="39">
                  <c:v>200</c:v>
                </c:pt>
                <c:pt idx="40">
                  <c:v>100</c:v>
                </c:pt>
                <c:pt idx="41">
                  <c:v>100</c:v>
                </c:pt>
                <c:pt idx="42">
                  <c:v>200</c:v>
                </c:pt>
                <c:pt idx="43">
                  <c:v>200</c:v>
                </c:pt>
                <c:pt idx="44">
                  <c:v>200</c:v>
                </c:pt>
                <c:pt idx="45">
                  <c:v>200</c:v>
                </c:pt>
                <c:pt idx="46">
                  <c:v>200</c:v>
                </c:pt>
                <c:pt idx="47">
                  <c:v>200</c:v>
                </c:pt>
                <c:pt idx="48">
                  <c:v>200</c:v>
                </c:pt>
                <c:pt idx="49">
                  <c:v>100</c:v>
                </c:pt>
                <c:pt idx="50">
                  <c:v>100</c:v>
                </c:pt>
                <c:pt idx="51">
                  <c:v>100</c:v>
                </c:pt>
                <c:pt idx="52">
                  <c:v>100</c:v>
                </c:pt>
                <c:pt idx="53">
                  <c:v>200</c:v>
                </c:pt>
                <c:pt idx="54">
                  <c:v>200</c:v>
                </c:pt>
                <c:pt idx="55">
                  <c:v>200</c:v>
                </c:pt>
                <c:pt idx="56">
                  <c:v>200</c:v>
                </c:pt>
                <c:pt idx="57">
                  <c:v>100</c:v>
                </c:pt>
                <c:pt idx="58">
                  <c:v>100</c:v>
                </c:pt>
                <c:pt idx="59">
                  <c:v>100</c:v>
                </c:pt>
                <c:pt idx="60">
                  <c:v>100</c:v>
                </c:pt>
                <c:pt idx="61">
                  <c:v>0</c:v>
                </c:pt>
                <c:pt idx="62">
                  <c:v>0</c:v>
                </c:pt>
                <c:pt idx="63">
                  <c:v>100</c:v>
                </c:pt>
                <c:pt idx="64">
                  <c:v>100</c:v>
                </c:pt>
                <c:pt idx="65">
                  <c:v>100</c:v>
                </c:pt>
                <c:pt idx="66">
                  <c:v>200</c:v>
                </c:pt>
                <c:pt idx="67">
                  <c:v>200</c:v>
                </c:pt>
                <c:pt idx="68">
                  <c:v>100</c:v>
                </c:pt>
                <c:pt idx="69">
                  <c:v>200</c:v>
                </c:pt>
                <c:pt idx="70">
                  <c:v>200</c:v>
                </c:pt>
                <c:pt idx="71">
                  <c:v>200</c:v>
                </c:pt>
                <c:pt idx="72">
                  <c:v>200</c:v>
                </c:pt>
                <c:pt idx="73">
                  <c:v>100</c:v>
                </c:pt>
                <c:pt idx="74">
                  <c:v>100</c:v>
                </c:pt>
                <c:pt idx="75">
                  <c:v>100</c:v>
                </c:pt>
                <c:pt idx="76">
                  <c:v>100</c:v>
                </c:pt>
                <c:pt idx="77">
                  <c:v>100</c:v>
                </c:pt>
                <c:pt idx="78">
                  <c:v>100</c:v>
                </c:pt>
                <c:pt idx="79">
                  <c:v>100</c:v>
                </c:pt>
                <c:pt idx="80">
                  <c:v>100</c:v>
                </c:pt>
                <c:pt idx="81">
                  <c:v>100</c:v>
                </c:pt>
                <c:pt idx="82">
                  <c:v>0</c:v>
                </c:pt>
                <c:pt idx="83">
                  <c:v>0</c:v>
                </c:pt>
                <c:pt idx="84">
                  <c:v>0</c:v>
                </c:pt>
                <c:pt idx="85">
                  <c:v>0</c:v>
                </c:pt>
                <c:pt idx="86">
                  <c:v>0</c:v>
                </c:pt>
                <c:pt idx="87">
                  <c:v>0</c:v>
                </c:pt>
                <c:pt idx="88">
                  <c:v>0</c:v>
                </c:pt>
                <c:pt idx="89">
                  <c:v>100</c:v>
                </c:pt>
                <c:pt idx="90">
                  <c:v>100</c:v>
                </c:pt>
                <c:pt idx="91">
                  <c:v>200</c:v>
                </c:pt>
                <c:pt idx="92">
                  <c:v>200</c:v>
                </c:pt>
                <c:pt idx="93">
                  <c:v>100</c:v>
                </c:pt>
                <c:pt idx="94">
                  <c:v>100</c:v>
                </c:pt>
                <c:pt idx="95">
                  <c:v>100</c:v>
                </c:pt>
                <c:pt idx="96">
                  <c:v>100</c:v>
                </c:pt>
                <c:pt idx="97">
                  <c:v>100</c:v>
                </c:pt>
                <c:pt idx="98">
                  <c:v>100</c:v>
                </c:pt>
                <c:pt idx="99">
                  <c:v>100</c:v>
                </c:pt>
                <c:pt idx="100">
                  <c:v>100</c:v>
                </c:pt>
                <c:pt idx="101">
                  <c:v>100</c:v>
                </c:pt>
                <c:pt idx="102">
                  <c:v>100</c:v>
                </c:pt>
                <c:pt idx="103">
                  <c:v>0</c:v>
                </c:pt>
                <c:pt idx="104">
                  <c:v>0</c:v>
                </c:pt>
                <c:pt idx="105">
                  <c:v>0</c:v>
                </c:pt>
                <c:pt idx="106">
                  <c:v>0</c:v>
                </c:pt>
                <c:pt idx="107">
                  <c:v>0</c:v>
                </c:pt>
                <c:pt idx="108">
                  <c:v>0</c:v>
                </c:pt>
                <c:pt idx="109">
                  <c:v>0</c:v>
                </c:pt>
                <c:pt idx="110">
                  <c:v>0</c:v>
                </c:pt>
                <c:pt idx="111">
                  <c:v>0</c:v>
                </c:pt>
                <c:pt idx="112">
                  <c:v>0</c:v>
                </c:pt>
                <c:pt idx="113">
                  <c:v>0</c:v>
                </c:pt>
                <c:pt idx="114">
                  <c:v>100</c:v>
                </c:pt>
                <c:pt idx="115">
                  <c:v>100</c:v>
                </c:pt>
                <c:pt idx="116">
                  <c:v>100</c:v>
                </c:pt>
                <c:pt idx="117">
                  <c:v>100</c:v>
                </c:pt>
                <c:pt idx="118">
                  <c:v>100</c:v>
                </c:pt>
                <c:pt idx="119">
                  <c:v>100</c:v>
                </c:pt>
                <c:pt idx="120">
                  <c:v>100</c:v>
                </c:pt>
                <c:pt idx="121">
                  <c:v>100</c:v>
                </c:pt>
                <c:pt idx="122">
                  <c:v>100</c:v>
                </c:pt>
                <c:pt idx="123">
                  <c:v>100</c:v>
                </c:pt>
                <c:pt idx="124">
                  <c:v>100</c:v>
                </c:pt>
                <c:pt idx="125">
                  <c:v>100</c:v>
                </c:pt>
                <c:pt idx="126">
                  <c:v>100</c:v>
                </c:pt>
                <c:pt idx="127">
                  <c:v>100</c:v>
                </c:pt>
                <c:pt idx="128">
                  <c:v>0</c:v>
                </c:pt>
                <c:pt idx="129">
                  <c:v>0</c:v>
                </c:pt>
                <c:pt idx="130">
                  <c:v>0</c:v>
                </c:pt>
                <c:pt idx="131">
                  <c:v>0</c:v>
                </c:pt>
                <c:pt idx="132">
                  <c:v>0</c:v>
                </c:pt>
                <c:pt idx="133">
                  <c:v>0</c:v>
                </c:pt>
                <c:pt idx="134">
                  <c:v>0</c:v>
                </c:pt>
                <c:pt idx="135">
                  <c:v>0</c:v>
                </c:pt>
                <c:pt idx="136">
                  <c:v>0</c:v>
                </c:pt>
                <c:pt idx="137">
                  <c:v>0</c:v>
                </c:pt>
                <c:pt idx="138">
                  <c:v>100</c:v>
                </c:pt>
                <c:pt idx="139">
                  <c:v>100</c:v>
                </c:pt>
                <c:pt idx="140">
                  <c:v>200</c:v>
                </c:pt>
                <c:pt idx="141">
                  <c:v>100</c:v>
                </c:pt>
                <c:pt idx="142">
                  <c:v>100</c:v>
                </c:pt>
                <c:pt idx="143">
                  <c:v>100</c:v>
                </c:pt>
                <c:pt idx="144">
                  <c:v>100</c:v>
                </c:pt>
                <c:pt idx="145">
                  <c:v>100</c:v>
                </c:pt>
                <c:pt idx="146">
                  <c:v>100</c:v>
                </c:pt>
                <c:pt idx="147">
                  <c:v>100</c:v>
                </c:pt>
                <c:pt idx="148">
                  <c:v>100</c:v>
                </c:pt>
                <c:pt idx="149">
                  <c:v>200</c:v>
                </c:pt>
                <c:pt idx="150">
                  <c:v>200</c:v>
                </c:pt>
                <c:pt idx="151">
                  <c:v>200</c:v>
                </c:pt>
                <c:pt idx="152">
                  <c:v>100</c:v>
                </c:pt>
                <c:pt idx="153">
                  <c:v>100</c:v>
                </c:pt>
                <c:pt idx="154">
                  <c:v>0</c:v>
                </c:pt>
                <c:pt idx="155">
                  <c:v>0</c:v>
                </c:pt>
                <c:pt idx="156">
                  <c:v>0</c:v>
                </c:pt>
                <c:pt idx="157">
                  <c:v>0</c:v>
                </c:pt>
                <c:pt idx="158">
                  <c:v>0</c:v>
                </c:pt>
                <c:pt idx="159">
                  <c:v>0</c:v>
                </c:pt>
                <c:pt idx="160">
                  <c:v>0</c:v>
                </c:pt>
                <c:pt idx="161">
                  <c:v>100</c:v>
                </c:pt>
                <c:pt idx="162">
                  <c:v>200</c:v>
                </c:pt>
                <c:pt idx="163">
                  <c:v>200</c:v>
                </c:pt>
                <c:pt idx="164">
                  <c:v>200</c:v>
                </c:pt>
                <c:pt idx="165">
                  <c:v>200</c:v>
                </c:pt>
                <c:pt idx="166">
                  <c:v>200</c:v>
                </c:pt>
                <c:pt idx="167">
                  <c:v>100</c:v>
                </c:pt>
                <c:pt idx="168">
                  <c:v>100</c:v>
                </c:pt>
                <c:pt idx="169">
                  <c:v>100</c:v>
                </c:pt>
                <c:pt idx="170">
                  <c:v>100</c:v>
                </c:pt>
                <c:pt idx="171">
                  <c:v>100</c:v>
                </c:pt>
                <c:pt idx="172">
                  <c:v>100</c:v>
                </c:pt>
                <c:pt idx="173">
                  <c:v>100</c:v>
                </c:pt>
                <c:pt idx="174">
                  <c:v>200</c:v>
                </c:pt>
                <c:pt idx="175">
                  <c:v>200</c:v>
                </c:pt>
                <c:pt idx="176">
                  <c:v>200</c:v>
                </c:pt>
                <c:pt idx="177">
                  <c:v>100</c:v>
                </c:pt>
                <c:pt idx="178">
                  <c:v>100</c:v>
                </c:pt>
                <c:pt idx="179">
                  <c:v>0</c:v>
                </c:pt>
                <c:pt idx="180">
                  <c:v>0</c:v>
                </c:pt>
                <c:pt idx="181">
                  <c:v>0</c:v>
                </c:pt>
                <c:pt idx="182">
                  <c:v>0</c:v>
                </c:pt>
                <c:pt idx="183">
                  <c:v>0</c:v>
                </c:pt>
                <c:pt idx="184">
                  <c:v>0</c:v>
                </c:pt>
                <c:pt idx="185">
                  <c:v>100</c:v>
                </c:pt>
                <c:pt idx="186">
                  <c:v>200</c:v>
                </c:pt>
                <c:pt idx="187">
                  <c:v>200</c:v>
                </c:pt>
                <c:pt idx="188">
                  <c:v>200</c:v>
                </c:pt>
                <c:pt idx="189">
                  <c:v>200</c:v>
                </c:pt>
                <c:pt idx="190">
                  <c:v>200</c:v>
                </c:pt>
                <c:pt idx="191">
                  <c:v>100</c:v>
                </c:pt>
                <c:pt idx="192">
                  <c:v>100</c:v>
                </c:pt>
                <c:pt idx="193">
                  <c:v>100</c:v>
                </c:pt>
                <c:pt idx="194">
                  <c:v>100</c:v>
                </c:pt>
                <c:pt idx="195">
                  <c:v>100</c:v>
                </c:pt>
                <c:pt idx="196">
                  <c:v>100</c:v>
                </c:pt>
                <c:pt idx="197">
                  <c:v>100</c:v>
                </c:pt>
                <c:pt idx="198">
                  <c:v>200</c:v>
                </c:pt>
                <c:pt idx="199">
                  <c:v>200</c:v>
                </c:pt>
                <c:pt idx="200">
                  <c:v>200</c:v>
                </c:pt>
                <c:pt idx="201">
                  <c:v>100</c:v>
                </c:pt>
                <c:pt idx="202">
                  <c:v>100</c:v>
                </c:pt>
                <c:pt idx="203">
                  <c:v>0</c:v>
                </c:pt>
                <c:pt idx="204">
                  <c:v>0</c:v>
                </c:pt>
                <c:pt idx="205">
                  <c:v>0</c:v>
                </c:pt>
                <c:pt idx="206">
                  <c:v>0</c:v>
                </c:pt>
                <c:pt idx="207">
                  <c:v>0</c:v>
                </c:pt>
                <c:pt idx="208">
                  <c:v>100</c:v>
                </c:pt>
                <c:pt idx="209">
                  <c:v>100</c:v>
                </c:pt>
                <c:pt idx="210">
                  <c:v>200</c:v>
                </c:pt>
                <c:pt idx="211">
                  <c:v>200</c:v>
                </c:pt>
                <c:pt idx="212">
                  <c:v>200</c:v>
                </c:pt>
                <c:pt idx="213">
                  <c:v>100</c:v>
                </c:pt>
                <c:pt idx="214">
                  <c:v>100</c:v>
                </c:pt>
                <c:pt idx="215">
                  <c:v>100</c:v>
                </c:pt>
                <c:pt idx="216">
                  <c:v>100</c:v>
                </c:pt>
                <c:pt idx="217">
                  <c:v>100</c:v>
                </c:pt>
                <c:pt idx="218">
                  <c:v>100</c:v>
                </c:pt>
                <c:pt idx="219">
                  <c:v>100</c:v>
                </c:pt>
                <c:pt idx="220">
                  <c:v>100</c:v>
                </c:pt>
                <c:pt idx="221">
                  <c:v>100</c:v>
                </c:pt>
                <c:pt idx="222">
                  <c:v>200</c:v>
                </c:pt>
                <c:pt idx="223">
                  <c:v>200</c:v>
                </c:pt>
                <c:pt idx="224">
                  <c:v>100</c:v>
                </c:pt>
                <c:pt idx="225">
                  <c:v>100</c:v>
                </c:pt>
                <c:pt idx="226">
                  <c:v>100</c:v>
                </c:pt>
                <c:pt idx="227">
                  <c:v>100</c:v>
                </c:pt>
                <c:pt idx="228">
                  <c:v>100</c:v>
                </c:pt>
                <c:pt idx="229">
                  <c:v>100</c:v>
                </c:pt>
                <c:pt idx="230">
                  <c:v>100</c:v>
                </c:pt>
                <c:pt idx="231">
                  <c:v>100</c:v>
                </c:pt>
                <c:pt idx="232">
                  <c:v>100</c:v>
                </c:pt>
                <c:pt idx="233">
                  <c:v>200</c:v>
                </c:pt>
                <c:pt idx="234">
                  <c:v>200</c:v>
                </c:pt>
                <c:pt idx="235">
                  <c:v>200</c:v>
                </c:pt>
                <c:pt idx="236">
                  <c:v>300</c:v>
                </c:pt>
                <c:pt idx="237">
                  <c:v>200</c:v>
                </c:pt>
                <c:pt idx="238">
                  <c:v>200</c:v>
                </c:pt>
                <c:pt idx="239">
                  <c:v>200</c:v>
                </c:pt>
                <c:pt idx="240">
                  <c:v>100</c:v>
                </c:pt>
                <c:pt idx="241">
                  <c:v>200</c:v>
                </c:pt>
                <c:pt idx="242">
                  <c:v>100</c:v>
                </c:pt>
                <c:pt idx="243">
                  <c:v>100</c:v>
                </c:pt>
                <c:pt idx="244">
                  <c:v>100</c:v>
                </c:pt>
                <c:pt idx="245">
                  <c:v>100</c:v>
                </c:pt>
                <c:pt idx="246">
                  <c:v>100</c:v>
                </c:pt>
                <c:pt idx="247">
                  <c:v>100</c:v>
                </c:pt>
                <c:pt idx="248">
                  <c:v>100</c:v>
                </c:pt>
                <c:pt idx="249">
                  <c:v>0</c:v>
                </c:pt>
                <c:pt idx="250">
                  <c:v>0</c:v>
                </c:pt>
                <c:pt idx="251">
                  <c:v>0</c:v>
                </c:pt>
                <c:pt idx="252">
                  <c:v>0</c:v>
                </c:pt>
                <c:pt idx="253">
                  <c:v>0</c:v>
                </c:pt>
                <c:pt idx="254">
                  <c:v>0</c:v>
                </c:pt>
                <c:pt idx="255">
                  <c:v>0</c:v>
                </c:pt>
                <c:pt idx="256">
                  <c:v>0</c:v>
                </c:pt>
                <c:pt idx="257">
                  <c:v>100</c:v>
                </c:pt>
                <c:pt idx="258">
                  <c:v>100</c:v>
                </c:pt>
                <c:pt idx="259">
                  <c:v>100</c:v>
                </c:pt>
                <c:pt idx="260">
                  <c:v>100</c:v>
                </c:pt>
                <c:pt idx="261">
                  <c:v>100</c:v>
                </c:pt>
                <c:pt idx="262">
                  <c:v>100</c:v>
                </c:pt>
                <c:pt idx="263">
                  <c:v>100</c:v>
                </c:pt>
                <c:pt idx="264">
                  <c:v>100</c:v>
                </c:pt>
                <c:pt idx="265">
                  <c:v>100</c:v>
                </c:pt>
                <c:pt idx="266">
                  <c:v>100</c:v>
                </c:pt>
                <c:pt idx="267">
                  <c:v>100</c:v>
                </c:pt>
                <c:pt idx="268">
                  <c:v>100</c:v>
                </c:pt>
                <c:pt idx="269">
                  <c:v>100</c:v>
                </c:pt>
                <c:pt idx="270">
                  <c:v>100</c:v>
                </c:pt>
                <c:pt idx="271">
                  <c:v>100</c:v>
                </c:pt>
                <c:pt idx="272">
                  <c:v>100</c:v>
                </c:pt>
                <c:pt idx="273">
                  <c:v>100</c:v>
                </c:pt>
                <c:pt idx="274">
                  <c:v>0</c:v>
                </c:pt>
                <c:pt idx="275">
                  <c:v>0</c:v>
                </c:pt>
                <c:pt idx="276">
                  <c:v>0</c:v>
                </c:pt>
                <c:pt idx="277">
                  <c:v>0</c:v>
                </c:pt>
                <c:pt idx="278">
                  <c:v>0</c:v>
                </c:pt>
                <c:pt idx="279">
                  <c:v>0</c:v>
                </c:pt>
                <c:pt idx="280">
                  <c:v>100</c:v>
                </c:pt>
                <c:pt idx="281">
                  <c:v>100</c:v>
                </c:pt>
                <c:pt idx="282">
                  <c:v>200</c:v>
                </c:pt>
                <c:pt idx="283">
                  <c:v>200</c:v>
                </c:pt>
                <c:pt idx="284">
                  <c:v>200</c:v>
                </c:pt>
                <c:pt idx="285">
                  <c:v>200</c:v>
                </c:pt>
                <c:pt idx="286">
                  <c:v>200</c:v>
                </c:pt>
                <c:pt idx="287">
                  <c:v>100</c:v>
                </c:pt>
                <c:pt idx="288">
                  <c:v>100</c:v>
                </c:pt>
                <c:pt idx="289">
                  <c:v>100</c:v>
                </c:pt>
                <c:pt idx="290">
                  <c:v>100</c:v>
                </c:pt>
                <c:pt idx="291">
                  <c:v>100</c:v>
                </c:pt>
                <c:pt idx="292">
                  <c:v>100</c:v>
                </c:pt>
                <c:pt idx="293">
                  <c:v>100</c:v>
                </c:pt>
                <c:pt idx="294">
                  <c:v>200</c:v>
                </c:pt>
                <c:pt idx="295">
                  <c:v>200</c:v>
                </c:pt>
                <c:pt idx="296">
                  <c:v>200</c:v>
                </c:pt>
                <c:pt idx="297">
                  <c:v>100</c:v>
                </c:pt>
                <c:pt idx="298">
                  <c:v>100</c:v>
                </c:pt>
                <c:pt idx="299">
                  <c:v>100</c:v>
                </c:pt>
                <c:pt idx="300">
                  <c:v>100</c:v>
                </c:pt>
                <c:pt idx="301">
                  <c:v>100</c:v>
                </c:pt>
                <c:pt idx="302">
                  <c:v>100</c:v>
                </c:pt>
                <c:pt idx="303">
                  <c:v>100</c:v>
                </c:pt>
                <c:pt idx="304">
                  <c:v>100</c:v>
                </c:pt>
                <c:pt idx="305">
                  <c:v>200</c:v>
                </c:pt>
                <c:pt idx="306">
                  <c:v>200</c:v>
                </c:pt>
                <c:pt idx="307">
                  <c:v>200</c:v>
                </c:pt>
                <c:pt idx="308">
                  <c:v>200</c:v>
                </c:pt>
                <c:pt idx="309">
                  <c:v>200</c:v>
                </c:pt>
                <c:pt idx="310">
                  <c:v>200</c:v>
                </c:pt>
                <c:pt idx="311">
                  <c:v>100</c:v>
                </c:pt>
                <c:pt idx="312">
                  <c:v>100</c:v>
                </c:pt>
                <c:pt idx="313">
                  <c:v>100</c:v>
                </c:pt>
                <c:pt idx="314">
                  <c:v>100</c:v>
                </c:pt>
                <c:pt idx="315">
                  <c:v>100</c:v>
                </c:pt>
                <c:pt idx="316">
                  <c:v>100</c:v>
                </c:pt>
                <c:pt idx="317">
                  <c:v>200</c:v>
                </c:pt>
                <c:pt idx="318">
                  <c:v>200</c:v>
                </c:pt>
                <c:pt idx="319">
                  <c:v>200</c:v>
                </c:pt>
                <c:pt idx="320">
                  <c:v>200</c:v>
                </c:pt>
                <c:pt idx="321">
                  <c:v>200</c:v>
                </c:pt>
                <c:pt idx="322">
                  <c:v>200</c:v>
                </c:pt>
                <c:pt idx="323">
                  <c:v>200</c:v>
                </c:pt>
                <c:pt idx="324">
                  <c:v>100</c:v>
                </c:pt>
                <c:pt idx="325">
                  <c:v>100</c:v>
                </c:pt>
                <c:pt idx="326">
                  <c:v>100</c:v>
                </c:pt>
                <c:pt idx="327">
                  <c:v>200</c:v>
                </c:pt>
                <c:pt idx="328">
                  <c:v>200</c:v>
                </c:pt>
                <c:pt idx="329">
                  <c:v>200</c:v>
                </c:pt>
                <c:pt idx="330">
                  <c:v>200</c:v>
                </c:pt>
                <c:pt idx="331">
                  <c:v>200</c:v>
                </c:pt>
                <c:pt idx="332">
                  <c:v>200</c:v>
                </c:pt>
                <c:pt idx="333">
                  <c:v>200</c:v>
                </c:pt>
                <c:pt idx="334">
                  <c:v>200</c:v>
                </c:pt>
                <c:pt idx="335">
                  <c:v>200</c:v>
                </c:pt>
                <c:pt idx="336">
                  <c:v>100</c:v>
                </c:pt>
                <c:pt idx="337">
                  <c:v>100</c:v>
                </c:pt>
                <c:pt idx="338">
                  <c:v>100</c:v>
                </c:pt>
                <c:pt idx="339">
                  <c:v>100</c:v>
                </c:pt>
                <c:pt idx="340">
                  <c:v>100</c:v>
                </c:pt>
                <c:pt idx="341">
                  <c:v>200</c:v>
                </c:pt>
                <c:pt idx="342">
                  <c:v>200</c:v>
                </c:pt>
                <c:pt idx="343">
                  <c:v>200</c:v>
                </c:pt>
                <c:pt idx="344">
                  <c:v>200</c:v>
                </c:pt>
                <c:pt idx="345">
                  <c:v>100</c:v>
                </c:pt>
                <c:pt idx="346">
                  <c:v>100</c:v>
                </c:pt>
                <c:pt idx="347">
                  <c:v>100</c:v>
                </c:pt>
                <c:pt idx="348">
                  <c:v>100</c:v>
                </c:pt>
                <c:pt idx="349">
                  <c:v>100</c:v>
                </c:pt>
                <c:pt idx="350">
                  <c:v>100</c:v>
                </c:pt>
                <c:pt idx="351">
                  <c:v>100</c:v>
                </c:pt>
                <c:pt idx="352">
                  <c:v>100</c:v>
                </c:pt>
                <c:pt idx="353">
                  <c:v>200</c:v>
                </c:pt>
                <c:pt idx="354">
                  <c:v>200</c:v>
                </c:pt>
                <c:pt idx="355">
                  <c:v>200</c:v>
                </c:pt>
                <c:pt idx="356">
                  <c:v>200</c:v>
                </c:pt>
                <c:pt idx="357">
                  <c:v>200</c:v>
                </c:pt>
                <c:pt idx="358">
                  <c:v>200</c:v>
                </c:pt>
                <c:pt idx="359">
                  <c:v>100</c:v>
                </c:pt>
                <c:pt idx="360">
                  <c:v>100</c:v>
                </c:pt>
                <c:pt idx="361">
                  <c:v>100</c:v>
                </c:pt>
                <c:pt idx="362">
                  <c:v>100</c:v>
                </c:pt>
                <c:pt idx="363">
                  <c:v>100</c:v>
                </c:pt>
                <c:pt idx="364">
                  <c:v>100</c:v>
                </c:pt>
                <c:pt idx="365">
                  <c:v>100</c:v>
                </c:pt>
                <c:pt idx="366">
                  <c:v>200</c:v>
                </c:pt>
                <c:pt idx="367">
                  <c:v>200</c:v>
                </c:pt>
                <c:pt idx="368">
                  <c:v>200</c:v>
                </c:pt>
                <c:pt idx="369">
                  <c:v>100</c:v>
                </c:pt>
                <c:pt idx="370">
                  <c:v>100</c:v>
                </c:pt>
                <c:pt idx="371">
                  <c:v>100</c:v>
                </c:pt>
                <c:pt idx="372">
                  <c:v>100</c:v>
                </c:pt>
                <c:pt idx="373">
                  <c:v>100</c:v>
                </c:pt>
                <c:pt idx="374">
                  <c:v>100</c:v>
                </c:pt>
                <c:pt idx="375">
                  <c:v>100</c:v>
                </c:pt>
                <c:pt idx="376">
                  <c:v>100</c:v>
                </c:pt>
                <c:pt idx="377">
                  <c:v>100</c:v>
                </c:pt>
                <c:pt idx="378">
                  <c:v>200</c:v>
                </c:pt>
                <c:pt idx="379">
                  <c:v>200</c:v>
                </c:pt>
                <c:pt idx="380">
                  <c:v>200</c:v>
                </c:pt>
                <c:pt idx="381">
                  <c:v>200</c:v>
                </c:pt>
                <c:pt idx="382">
                  <c:v>200</c:v>
                </c:pt>
                <c:pt idx="383">
                  <c:v>200</c:v>
                </c:pt>
                <c:pt idx="384">
                  <c:v>100</c:v>
                </c:pt>
                <c:pt idx="385">
                  <c:v>100</c:v>
                </c:pt>
                <c:pt idx="386">
                  <c:v>100</c:v>
                </c:pt>
                <c:pt idx="387">
                  <c:v>100</c:v>
                </c:pt>
                <c:pt idx="388">
                  <c:v>100</c:v>
                </c:pt>
                <c:pt idx="389">
                  <c:v>100</c:v>
                </c:pt>
                <c:pt idx="390">
                  <c:v>200</c:v>
                </c:pt>
                <c:pt idx="391">
                  <c:v>200</c:v>
                </c:pt>
                <c:pt idx="392">
                  <c:v>100</c:v>
                </c:pt>
                <c:pt idx="393">
                  <c:v>100</c:v>
                </c:pt>
                <c:pt idx="394">
                  <c:v>100</c:v>
                </c:pt>
                <c:pt idx="395">
                  <c:v>100</c:v>
                </c:pt>
                <c:pt idx="396">
                  <c:v>0</c:v>
                </c:pt>
                <c:pt idx="397">
                  <c:v>0</c:v>
                </c:pt>
                <c:pt idx="398">
                  <c:v>0</c:v>
                </c:pt>
                <c:pt idx="399">
                  <c:v>100</c:v>
                </c:pt>
                <c:pt idx="400">
                  <c:v>100</c:v>
                </c:pt>
                <c:pt idx="401">
                  <c:v>100</c:v>
                </c:pt>
                <c:pt idx="402">
                  <c:v>200</c:v>
                </c:pt>
                <c:pt idx="403">
                  <c:v>200</c:v>
                </c:pt>
                <c:pt idx="404">
                  <c:v>200</c:v>
                </c:pt>
                <c:pt idx="405">
                  <c:v>200</c:v>
                </c:pt>
                <c:pt idx="406">
                  <c:v>200</c:v>
                </c:pt>
                <c:pt idx="407">
                  <c:v>100</c:v>
                </c:pt>
                <c:pt idx="408">
                  <c:v>100</c:v>
                </c:pt>
                <c:pt idx="409">
                  <c:v>100</c:v>
                </c:pt>
                <c:pt idx="410">
                  <c:v>100</c:v>
                </c:pt>
                <c:pt idx="411">
                  <c:v>100</c:v>
                </c:pt>
                <c:pt idx="412">
                  <c:v>100</c:v>
                </c:pt>
                <c:pt idx="413">
                  <c:v>100</c:v>
                </c:pt>
                <c:pt idx="414">
                  <c:v>100</c:v>
                </c:pt>
                <c:pt idx="415">
                  <c:v>100</c:v>
                </c:pt>
                <c:pt idx="416">
                  <c:v>100</c:v>
                </c:pt>
                <c:pt idx="417">
                  <c:v>0</c:v>
                </c:pt>
                <c:pt idx="418">
                  <c:v>0</c:v>
                </c:pt>
                <c:pt idx="419">
                  <c:v>0</c:v>
                </c:pt>
                <c:pt idx="420">
                  <c:v>0</c:v>
                </c:pt>
                <c:pt idx="421">
                  <c:v>0</c:v>
                </c:pt>
                <c:pt idx="422">
                  <c:v>0</c:v>
                </c:pt>
                <c:pt idx="423">
                  <c:v>0</c:v>
                </c:pt>
                <c:pt idx="424">
                  <c:v>100</c:v>
                </c:pt>
                <c:pt idx="425">
                  <c:v>100</c:v>
                </c:pt>
                <c:pt idx="426">
                  <c:v>100</c:v>
                </c:pt>
                <c:pt idx="427">
                  <c:v>200</c:v>
                </c:pt>
                <c:pt idx="428">
                  <c:v>200</c:v>
                </c:pt>
                <c:pt idx="429">
                  <c:v>200</c:v>
                </c:pt>
                <c:pt idx="430">
                  <c:v>200</c:v>
                </c:pt>
                <c:pt idx="431">
                  <c:v>200</c:v>
                </c:pt>
                <c:pt idx="432">
                  <c:v>100</c:v>
                </c:pt>
                <c:pt idx="433">
                  <c:v>100</c:v>
                </c:pt>
                <c:pt idx="434">
                  <c:v>100</c:v>
                </c:pt>
                <c:pt idx="435">
                  <c:v>100</c:v>
                </c:pt>
                <c:pt idx="436">
                  <c:v>100</c:v>
                </c:pt>
                <c:pt idx="437">
                  <c:v>100</c:v>
                </c:pt>
                <c:pt idx="438">
                  <c:v>100</c:v>
                </c:pt>
                <c:pt idx="439">
                  <c:v>100</c:v>
                </c:pt>
                <c:pt idx="440">
                  <c:v>100</c:v>
                </c:pt>
                <c:pt idx="441">
                  <c:v>100</c:v>
                </c:pt>
                <c:pt idx="442">
                  <c:v>100</c:v>
                </c:pt>
                <c:pt idx="443">
                  <c:v>100</c:v>
                </c:pt>
                <c:pt idx="444">
                  <c:v>0</c:v>
                </c:pt>
                <c:pt idx="445">
                  <c:v>0</c:v>
                </c:pt>
                <c:pt idx="446">
                  <c:v>0</c:v>
                </c:pt>
                <c:pt idx="447">
                  <c:v>0</c:v>
                </c:pt>
                <c:pt idx="448">
                  <c:v>0</c:v>
                </c:pt>
                <c:pt idx="449">
                  <c:v>100</c:v>
                </c:pt>
                <c:pt idx="450">
                  <c:v>100</c:v>
                </c:pt>
                <c:pt idx="451">
                  <c:v>100</c:v>
                </c:pt>
                <c:pt idx="452">
                  <c:v>200</c:v>
                </c:pt>
                <c:pt idx="453">
                  <c:v>100</c:v>
                </c:pt>
                <c:pt idx="454">
                  <c:v>100</c:v>
                </c:pt>
                <c:pt idx="455">
                  <c:v>100</c:v>
                </c:pt>
                <c:pt idx="456">
                  <c:v>100</c:v>
                </c:pt>
                <c:pt idx="457">
                  <c:v>100</c:v>
                </c:pt>
                <c:pt idx="458">
                  <c:v>100</c:v>
                </c:pt>
                <c:pt idx="459">
                  <c:v>100</c:v>
                </c:pt>
                <c:pt idx="460">
                  <c:v>100</c:v>
                </c:pt>
                <c:pt idx="461">
                  <c:v>100</c:v>
                </c:pt>
                <c:pt idx="462">
                  <c:v>200</c:v>
                </c:pt>
                <c:pt idx="463">
                  <c:v>200</c:v>
                </c:pt>
                <c:pt idx="464">
                  <c:v>200</c:v>
                </c:pt>
                <c:pt idx="465">
                  <c:v>100</c:v>
                </c:pt>
                <c:pt idx="466">
                  <c:v>100</c:v>
                </c:pt>
                <c:pt idx="467">
                  <c:v>100</c:v>
                </c:pt>
                <c:pt idx="468">
                  <c:v>100</c:v>
                </c:pt>
                <c:pt idx="469">
                  <c:v>100</c:v>
                </c:pt>
                <c:pt idx="470">
                  <c:v>100</c:v>
                </c:pt>
                <c:pt idx="471">
                  <c:v>100</c:v>
                </c:pt>
                <c:pt idx="472">
                  <c:v>100</c:v>
                </c:pt>
                <c:pt idx="473">
                  <c:v>100</c:v>
                </c:pt>
                <c:pt idx="474">
                  <c:v>100</c:v>
                </c:pt>
                <c:pt idx="475">
                  <c:v>200</c:v>
                </c:pt>
                <c:pt idx="476">
                  <c:v>200</c:v>
                </c:pt>
                <c:pt idx="477">
                  <c:v>200</c:v>
                </c:pt>
                <c:pt idx="478">
                  <c:v>100</c:v>
                </c:pt>
                <c:pt idx="479">
                  <c:v>100</c:v>
                </c:pt>
                <c:pt idx="480">
                  <c:v>100</c:v>
                </c:pt>
                <c:pt idx="481">
                  <c:v>100</c:v>
                </c:pt>
                <c:pt idx="482">
                  <c:v>100</c:v>
                </c:pt>
                <c:pt idx="483">
                  <c:v>100</c:v>
                </c:pt>
                <c:pt idx="484">
                  <c:v>100</c:v>
                </c:pt>
                <c:pt idx="485">
                  <c:v>100</c:v>
                </c:pt>
                <c:pt idx="486">
                  <c:v>200</c:v>
                </c:pt>
                <c:pt idx="487">
                  <c:v>200</c:v>
                </c:pt>
                <c:pt idx="488">
                  <c:v>100</c:v>
                </c:pt>
                <c:pt idx="489">
                  <c:v>100</c:v>
                </c:pt>
                <c:pt idx="490">
                  <c:v>100</c:v>
                </c:pt>
                <c:pt idx="491">
                  <c:v>100</c:v>
                </c:pt>
                <c:pt idx="492">
                  <c:v>100</c:v>
                </c:pt>
                <c:pt idx="493">
                  <c:v>100</c:v>
                </c:pt>
                <c:pt idx="494">
                  <c:v>100</c:v>
                </c:pt>
                <c:pt idx="495">
                  <c:v>100</c:v>
                </c:pt>
                <c:pt idx="496">
                  <c:v>100</c:v>
                </c:pt>
                <c:pt idx="497">
                  <c:v>100</c:v>
                </c:pt>
                <c:pt idx="498">
                  <c:v>100</c:v>
                </c:pt>
                <c:pt idx="499">
                  <c:v>200</c:v>
                </c:pt>
                <c:pt idx="500">
                  <c:v>200</c:v>
                </c:pt>
                <c:pt idx="501">
                  <c:v>200</c:v>
                </c:pt>
                <c:pt idx="502">
                  <c:v>200</c:v>
                </c:pt>
                <c:pt idx="503">
                  <c:v>100</c:v>
                </c:pt>
                <c:pt idx="504">
                  <c:v>100</c:v>
                </c:pt>
                <c:pt idx="505">
                  <c:v>100</c:v>
                </c:pt>
                <c:pt idx="506">
                  <c:v>100</c:v>
                </c:pt>
                <c:pt idx="507">
                  <c:v>100</c:v>
                </c:pt>
                <c:pt idx="508">
                  <c:v>100</c:v>
                </c:pt>
                <c:pt idx="509">
                  <c:v>200</c:v>
                </c:pt>
                <c:pt idx="510">
                  <c:v>200</c:v>
                </c:pt>
                <c:pt idx="511">
                  <c:v>200</c:v>
                </c:pt>
                <c:pt idx="512">
                  <c:v>100</c:v>
                </c:pt>
                <c:pt idx="513">
                  <c:v>100</c:v>
                </c:pt>
                <c:pt idx="514">
                  <c:v>100</c:v>
                </c:pt>
                <c:pt idx="515">
                  <c:v>0</c:v>
                </c:pt>
                <c:pt idx="516">
                  <c:v>0</c:v>
                </c:pt>
                <c:pt idx="517">
                  <c:v>0</c:v>
                </c:pt>
                <c:pt idx="518">
                  <c:v>0</c:v>
                </c:pt>
                <c:pt idx="519">
                  <c:v>0</c:v>
                </c:pt>
                <c:pt idx="520">
                  <c:v>0</c:v>
                </c:pt>
                <c:pt idx="521">
                  <c:v>100</c:v>
                </c:pt>
                <c:pt idx="522">
                  <c:v>100</c:v>
                </c:pt>
                <c:pt idx="523">
                  <c:v>200</c:v>
                </c:pt>
                <c:pt idx="524">
                  <c:v>200</c:v>
                </c:pt>
                <c:pt idx="525">
                  <c:v>200</c:v>
                </c:pt>
                <c:pt idx="526">
                  <c:v>100</c:v>
                </c:pt>
                <c:pt idx="527">
                  <c:v>100</c:v>
                </c:pt>
                <c:pt idx="528">
                  <c:v>100</c:v>
                </c:pt>
                <c:pt idx="529">
                  <c:v>100</c:v>
                </c:pt>
                <c:pt idx="530">
                  <c:v>100</c:v>
                </c:pt>
                <c:pt idx="531">
                  <c:v>100</c:v>
                </c:pt>
                <c:pt idx="532">
                  <c:v>100</c:v>
                </c:pt>
                <c:pt idx="533">
                  <c:v>100</c:v>
                </c:pt>
                <c:pt idx="534">
                  <c:v>200</c:v>
                </c:pt>
                <c:pt idx="535">
                  <c:v>200</c:v>
                </c:pt>
                <c:pt idx="536">
                  <c:v>100</c:v>
                </c:pt>
                <c:pt idx="537">
                  <c:v>100</c:v>
                </c:pt>
                <c:pt idx="538">
                  <c:v>0</c:v>
                </c:pt>
                <c:pt idx="539">
                  <c:v>0</c:v>
                </c:pt>
                <c:pt idx="540">
                  <c:v>0</c:v>
                </c:pt>
                <c:pt idx="541">
                  <c:v>0</c:v>
                </c:pt>
                <c:pt idx="542">
                  <c:v>0</c:v>
                </c:pt>
                <c:pt idx="543">
                  <c:v>0</c:v>
                </c:pt>
                <c:pt idx="544">
                  <c:v>0</c:v>
                </c:pt>
                <c:pt idx="545">
                  <c:v>100</c:v>
                </c:pt>
                <c:pt idx="546">
                  <c:v>100</c:v>
                </c:pt>
                <c:pt idx="547">
                  <c:v>200</c:v>
                </c:pt>
                <c:pt idx="548">
                  <c:v>200</c:v>
                </c:pt>
                <c:pt idx="549">
                  <c:v>200</c:v>
                </c:pt>
                <c:pt idx="550">
                  <c:v>100</c:v>
                </c:pt>
                <c:pt idx="551">
                  <c:v>100</c:v>
                </c:pt>
                <c:pt idx="552">
                  <c:v>100</c:v>
                </c:pt>
                <c:pt idx="553">
                  <c:v>100</c:v>
                </c:pt>
                <c:pt idx="554">
                  <c:v>100</c:v>
                </c:pt>
                <c:pt idx="555">
                  <c:v>100</c:v>
                </c:pt>
                <c:pt idx="556">
                  <c:v>100</c:v>
                </c:pt>
                <c:pt idx="557">
                  <c:v>100</c:v>
                </c:pt>
                <c:pt idx="558">
                  <c:v>200</c:v>
                </c:pt>
                <c:pt idx="559">
                  <c:v>200</c:v>
                </c:pt>
                <c:pt idx="560">
                  <c:v>100</c:v>
                </c:pt>
                <c:pt idx="561">
                  <c:v>100</c:v>
                </c:pt>
                <c:pt idx="562">
                  <c:v>0</c:v>
                </c:pt>
                <c:pt idx="563">
                  <c:v>0</c:v>
                </c:pt>
                <c:pt idx="564">
                  <c:v>0</c:v>
                </c:pt>
                <c:pt idx="565">
                  <c:v>0</c:v>
                </c:pt>
                <c:pt idx="566">
                  <c:v>0</c:v>
                </c:pt>
                <c:pt idx="567">
                  <c:v>0</c:v>
                </c:pt>
                <c:pt idx="568">
                  <c:v>0</c:v>
                </c:pt>
                <c:pt idx="569">
                  <c:v>100</c:v>
                </c:pt>
                <c:pt idx="570">
                  <c:v>100</c:v>
                </c:pt>
                <c:pt idx="571">
                  <c:v>200</c:v>
                </c:pt>
                <c:pt idx="572">
                  <c:v>200</c:v>
                </c:pt>
                <c:pt idx="573">
                  <c:v>200</c:v>
                </c:pt>
                <c:pt idx="574">
                  <c:v>100</c:v>
                </c:pt>
                <c:pt idx="575">
                  <c:v>100</c:v>
                </c:pt>
                <c:pt idx="576">
                  <c:v>100</c:v>
                </c:pt>
                <c:pt idx="577">
                  <c:v>100</c:v>
                </c:pt>
                <c:pt idx="578">
                  <c:v>100</c:v>
                </c:pt>
                <c:pt idx="579">
                  <c:v>100</c:v>
                </c:pt>
                <c:pt idx="580">
                  <c:v>100</c:v>
                </c:pt>
                <c:pt idx="581">
                  <c:v>100</c:v>
                </c:pt>
                <c:pt idx="582">
                  <c:v>100</c:v>
                </c:pt>
                <c:pt idx="583">
                  <c:v>100</c:v>
                </c:pt>
                <c:pt idx="584">
                  <c:v>0</c:v>
                </c:pt>
                <c:pt idx="585">
                  <c:v>0</c:v>
                </c:pt>
                <c:pt idx="586">
                  <c:v>0</c:v>
                </c:pt>
                <c:pt idx="587">
                  <c:v>0</c:v>
                </c:pt>
                <c:pt idx="588">
                  <c:v>0</c:v>
                </c:pt>
                <c:pt idx="589">
                  <c:v>0</c:v>
                </c:pt>
                <c:pt idx="590">
                  <c:v>0</c:v>
                </c:pt>
                <c:pt idx="591">
                  <c:v>0</c:v>
                </c:pt>
                <c:pt idx="592">
                  <c:v>0</c:v>
                </c:pt>
                <c:pt idx="593">
                  <c:v>0</c:v>
                </c:pt>
                <c:pt idx="594">
                  <c:v>0</c:v>
                </c:pt>
                <c:pt idx="595">
                  <c:v>100</c:v>
                </c:pt>
                <c:pt idx="596">
                  <c:v>100</c:v>
                </c:pt>
                <c:pt idx="597">
                  <c:v>100</c:v>
                </c:pt>
                <c:pt idx="598">
                  <c:v>100</c:v>
                </c:pt>
                <c:pt idx="599">
                  <c:v>100</c:v>
                </c:pt>
                <c:pt idx="600">
                  <c:v>100</c:v>
                </c:pt>
                <c:pt idx="601">
                  <c:v>100</c:v>
                </c:pt>
                <c:pt idx="602">
                  <c:v>100</c:v>
                </c:pt>
                <c:pt idx="603">
                  <c:v>100</c:v>
                </c:pt>
                <c:pt idx="604">
                  <c:v>100</c:v>
                </c:pt>
                <c:pt idx="605">
                  <c:v>100</c:v>
                </c:pt>
                <c:pt idx="606">
                  <c:v>100</c:v>
                </c:pt>
                <c:pt idx="607">
                  <c:v>0</c:v>
                </c:pt>
                <c:pt idx="608">
                  <c:v>0</c:v>
                </c:pt>
                <c:pt idx="609">
                  <c:v>0</c:v>
                </c:pt>
                <c:pt idx="610">
                  <c:v>0</c:v>
                </c:pt>
                <c:pt idx="611">
                  <c:v>0</c:v>
                </c:pt>
                <c:pt idx="612">
                  <c:v>0</c:v>
                </c:pt>
                <c:pt idx="613">
                  <c:v>0</c:v>
                </c:pt>
                <c:pt idx="614">
                  <c:v>0</c:v>
                </c:pt>
                <c:pt idx="615">
                  <c:v>0</c:v>
                </c:pt>
                <c:pt idx="616">
                  <c:v>0</c:v>
                </c:pt>
                <c:pt idx="617">
                  <c:v>0</c:v>
                </c:pt>
                <c:pt idx="618">
                  <c:v>100</c:v>
                </c:pt>
                <c:pt idx="619">
                  <c:v>200</c:v>
                </c:pt>
                <c:pt idx="620">
                  <c:v>200</c:v>
                </c:pt>
                <c:pt idx="621">
                  <c:v>200</c:v>
                </c:pt>
                <c:pt idx="622">
                  <c:v>100</c:v>
                </c:pt>
                <c:pt idx="623">
                  <c:v>200</c:v>
                </c:pt>
                <c:pt idx="624">
                  <c:v>100</c:v>
                </c:pt>
                <c:pt idx="625">
                  <c:v>100</c:v>
                </c:pt>
                <c:pt idx="626">
                  <c:v>100</c:v>
                </c:pt>
                <c:pt idx="627">
                  <c:v>100</c:v>
                </c:pt>
                <c:pt idx="628">
                  <c:v>100</c:v>
                </c:pt>
                <c:pt idx="629">
                  <c:v>200</c:v>
                </c:pt>
                <c:pt idx="630">
                  <c:v>200</c:v>
                </c:pt>
                <c:pt idx="631">
                  <c:v>200</c:v>
                </c:pt>
                <c:pt idx="632">
                  <c:v>100</c:v>
                </c:pt>
                <c:pt idx="633">
                  <c:v>100</c:v>
                </c:pt>
                <c:pt idx="634">
                  <c:v>100</c:v>
                </c:pt>
                <c:pt idx="635">
                  <c:v>0</c:v>
                </c:pt>
                <c:pt idx="636">
                  <c:v>0</c:v>
                </c:pt>
                <c:pt idx="637">
                  <c:v>0</c:v>
                </c:pt>
                <c:pt idx="638">
                  <c:v>0</c:v>
                </c:pt>
                <c:pt idx="639">
                  <c:v>0</c:v>
                </c:pt>
                <c:pt idx="640">
                  <c:v>100</c:v>
                </c:pt>
                <c:pt idx="641">
                  <c:v>100</c:v>
                </c:pt>
                <c:pt idx="642">
                  <c:v>200</c:v>
                </c:pt>
                <c:pt idx="643">
                  <c:v>200</c:v>
                </c:pt>
                <c:pt idx="644">
                  <c:v>200</c:v>
                </c:pt>
                <c:pt idx="645">
                  <c:v>200</c:v>
                </c:pt>
                <c:pt idx="646">
                  <c:v>200</c:v>
                </c:pt>
                <c:pt idx="647">
                  <c:v>100</c:v>
                </c:pt>
                <c:pt idx="648">
                  <c:v>100</c:v>
                </c:pt>
                <c:pt idx="649">
                  <c:v>100</c:v>
                </c:pt>
                <c:pt idx="650">
                  <c:v>100</c:v>
                </c:pt>
                <c:pt idx="651">
                  <c:v>100</c:v>
                </c:pt>
                <c:pt idx="652">
                  <c:v>100</c:v>
                </c:pt>
                <c:pt idx="653">
                  <c:v>100</c:v>
                </c:pt>
                <c:pt idx="654">
                  <c:v>200</c:v>
                </c:pt>
                <c:pt idx="655">
                  <c:v>200</c:v>
                </c:pt>
                <c:pt idx="656">
                  <c:v>100</c:v>
                </c:pt>
                <c:pt idx="657">
                  <c:v>100</c:v>
                </c:pt>
                <c:pt idx="658">
                  <c:v>100</c:v>
                </c:pt>
                <c:pt idx="659">
                  <c:v>0</c:v>
                </c:pt>
                <c:pt idx="660">
                  <c:v>0</c:v>
                </c:pt>
                <c:pt idx="661">
                  <c:v>0</c:v>
                </c:pt>
                <c:pt idx="662">
                  <c:v>0</c:v>
                </c:pt>
                <c:pt idx="663">
                  <c:v>100</c:v>
                </c:pt>
                <c:pt idx="664">
                  <c:v>100</c:v>
                </c:pt>
                <c:pt idx="665">
                  <c:v>100</c:v>
                </c:pt>
                <c:pt idx="666">
                  <c:v>100</c:v>
                </c:pt>
                <c:pt idx="667">
                  <c:v>200</c:v>
                </c:pt>
                <c:pt idx="668">
                  <c:v>200</c:v>
                </c:pt>
                <c:pt idx="669">
                  <c:v>200</c:v>
                </c:pt>
                <c:pt idx="670">
                  <c:v>100</c:v>
                </c:pt>
                <c:pt idx="671">
                  <c:v>100</c:v>
                </c:pt>
              </c:numCache>
            </c:numRef>
          </c:val>
          <c:smooth val="0"/>
          <c:extLst>
            <c:ext xmlns:c16="http://schemas.microsoft.com/office/drawing/2014/chart" uri="{C3380CC4-5D6E-409C-BE32-E72D297353CC}">
              <c16:uniqueId val="{00000002-32EA-49C0-AC47-B884F534168A}"/>
            </c:ext>
          </c:extLst>
        </c:ser>
        <c:dLbls>
          <c:showLegendKey val="0"/>
          <c:showVal val="0"/>
          <c:showCatName val="0"/>
          <c:showSerName val="0"/>
          <c:showPercent val="0"/>
          <c:showBubbleSize val="0"/>
        </c:dLbls>
        <c:marker val="1"/>
        <c:smooth val="0"/>
        <c:axId val="961306720"/>
        <c:axId val="895468744"/>
      </c:lineChart>
      <c:catAx>
        <c:axId val="763357960"/>
        <c:scaling>
          <c:orientation val="minMax"/>
        </c:scaling>
        <c:delete val="1"/>
        <c:axPos val="b"/>
        <c:numFmt formatCode="General" sourceLinked="1"/>
        <c:majorTickMark val="none"/>
        <c:minorTickMark val="none"/>
        <c:tickLblPos val="nextTo"/>
        <c:crossAx val="869419312"/>
        <c:crosses val="autoZero"/>
        <c:auto val="1"/>
        <c:lblAlgn val="ctr"/>
        <c:lblOffset val="100"/>
        <c:noMultiLvlLbl val="0"/>
      </c:catAx>
      <c:valAx>
        <c:axId val="869419312"/>
        <c:scaling>
          <c:orientation val="minMax"/>
          <c:max val="250"/>
          <c:min val="-250"/>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de-AT" sz="1400" b="1">
                    <a:solidFill>
                      <a:schemeClr val="accent1"/>
                    </a:solidFill>
                  </a:rPr>
                  <a:t>Day-ahead-Preise in EUR/MWh</a:t>
                </a:r>
              </a:p>
            </c:rich>
          </c:tx>
          <c:layout>
            <c:manualLayout>
              <c:xMode val="edge"/>
              <c:yMode val="edge"/>
              <c:x val="1.5398614124728774E-2"/>
              <c:y val="0.17556447312598039"/>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de-DE"/>
            </a:p>
          </c:txPr>
        </c:title>
        <c:numFmt formatCode="@"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de-DE"/>
          </a:p>
        </c:txPr>
        <c:crossAx val="763357960"/>
        <c:crosses val="autoZero"/>
        <c:crossBetween val="between"/>
      </c:valAx>
      <c:valAx>
        <c:axId val="895468744"/>
        <c:scaling>
          <c:orientation val="minMax"/>
          <c:max val="250"/>
          <c:min val="-250"/>
        </c:scaling>
        <c:delete val="0"/>
        <c:axPos val="r"/>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de-AT" sz="1400" b="1">
                    <a:solidFill>
                      <a:srgbClr val="00B050"/>
                    </a:solidFill>
                  </a:rPr>
                  <a:t>Biogas-Stromproduktion in kWh/Stunde</a:t>
                </a:r>
              </a:p>
            </c:rich>
          </c:tx>
          <c:layout>
            <c:manualLayout>
              <c:xMode val="edge"/>
              <c:yMode val="edge"/>
              <c:x val="0.95647791698747109"/>
              <c:y val="0.10965575669823281"/>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de-DE"/>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de-DE"/>
          </a:p>
        </c:txPr>
        <c:crossAx val="961306720"/>
        <c:crosses val="max"/>
        <c:crossBetween val="between"/>
      </c:valAx>
      <c:catAx>
        <c:axId val="961306720"/>
        <c:scaling>
          <c:orientation val="minMax"/>
        </c:scaling>
        <c:delete val="1"/>
        <c:axPos val="b"/>
        <c:majorTickMark val="out"/>
        <c:minorTickMark val="none"/>
        <c:tickLblPos val="nextTo"/>
        <c:crossAx val="895468744"/>
        <c:crosses val="autoZero"/>
        <c:auto val="1"/>
        <c:lblAlgn val="ctr"/>
        <c:lblOffset val="100"/>
        <c:noMultiLvlLbl val="0"/>
      </c:catAx>
      <c:spPr>
        <a:noFill/>
        <a:ln>
          <a:noFill/>
        </a:ln>
        <a:effectLst/>
      </c:spPr>
    </c:plotArea>
    <c:legend>
      <c:legendPos val="b"/>
      <c:layout>
        <c:manualLayout>
          <c:xMode val="edge"/>
          <c:yMode val="edge"/>
          <c:x val="1.3797970440860653E-2"/>
          <c:y val="0.83382205410201349"/>
          <c:w val="0.97026493747105136"/>
          <c:h val="0.15107329265384595"/>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065E981-C108-443F-AAD6-F5410EA2B25A}" type="doc">
      <dgm:prSet loTypeId="urn:microsoft.com/office/officeart/2005/8/layout/hList1" loCatId="list" qsTypeId="urn:microsoft.com/office/officeart/2005/8/quickstyle/simple1" qsCatId="simple" csTypeId="urn:microsoft.com/office/officeart/2005/8/colors/accent5_2" csCatId="accent5" phldr="1"/>
      <dgm:spPr/>
      <dgm:t>
        <a:bodyPr/>
        <a:lstStyle/>
        <a:p>
          <a:endParaRPr lang="de-AT"/>
        </a:p>
      </dgm:t>
    </dgm:pt>
    <dgm:pt modelId="{B2707CE6-EBF0-4A43-81BB-8F7E5FACAEBD}">
      <dgm:prSet phldrT="[Text]"/>
      <dgm:spPr>
        <a:solidFill>
          <a:schemeClr val="accent2"/>
        </a:solidFill>
        <a:ln>
          <a:solidFill>
            <a:schemeClr val="accent2">
              <a:lumMod val="50000"/>
            </a:schemeClr>
          </a:solidFill>
        </a:ln>
      </dgm:spPr>
      <dgm:t>
        <a:bodyPr/>
        <a:lstStyle/>
        <a:p>
          <a:r>
            <a:rPr lang="de-AT" b="1" dirty="0"/>
            <a:t>Genehmigung und Betriebsvorschriften</a:t>
          </a:r>
        </a:p>
      </dgm:t>
    </dgm:pt>
    <dgm:pt modelId="{069DE891-162B-49F3-A882-6E201AA2D73C}" type="parTrans" cxnId="{583F6E37-1F59-462A-B783-99A003F9CE05}">
      <dgm:prSet/>
      <dgm:spPr/>
      <dgm:t>
        <a:bodyPr/>
        <a:lstStyle/>
        <a:p>
          <a:endParaRPr lang="de-AT" b="1"/>
        </a:p>
      </dgm:t>
    </dgm:pt>
    <dgm:pt modelId="{5FD8C409-F62B-498B-8CF8-93DC85ECFED8}" type="sibTrans" cxnId="{583F6E37-1F59-462A-B783-99A003F9CE05}">
      <dgm:prSet/>
      <dgm:spPr/>
      <dgm:t>
        <a:bodyPr/>
        <a:lstStyle/>
        <a:p>
          <a:endParaRPr lang="de-AT" b="1"/>
        </a:p>
      </dgm:t>
    </dgm:pt>
    <dgm:pt modelId="{ABB817FD-0D99-457E-82C8-36B55C7687BD}">
      <dgm:prSet phldrT="[Text]"/>
      <dgm:spPr>
        <a:solidFill>
          <a:schemeClr val="accent2">
            <a:lumMod val="20000"/>
            <a:lumOff val="80000"/>
            <a:alpha val="90000"/>
          </a:schemeClr>
        </a:solidFill>
      </dgm:spPr>
      <dgm:t>
        <a:bodyPr/>
        <a:lstStyle/>
        <a:p>
          <a:r>
            <a:rPr lang="de-AT" b="1" dirty="0"/>
            <a:t>Grundstückswidmung:</a:t>
          </a:r>
        </a:p>
      </dgm:t>
    </dgm:pt>
    <dgm:pt modelId="{765E282C-70E6-45D6-A654-F8E046BC91DD}" type="parTrans" cxnId="{99456B3C-A432-4804-96CB-0D8F9900C008}">
      <dgm:prSet/>
      <dgm:spPr/>
      <dgm:t>
        <a:bodyPr/>
        <a:lstStyle/>
        <a:p>
          <a:endParaRPr lang="de-AT" b="1"/>
        </a:p>
      </dgm:t>
    </dgm:pt>
    <dgm:pt modelId="{D2839C4A-D7DF-4778-82DA-7D9431135540}" type="sibTrans" cxnId="{99456B3C-A432-4804-96CB-0D8F9900C008}">
      <dgm:prSet/>
      <dgm:spPr/>
      <dgm:t>
        <a:bodyPr/>
        <a:lstStyle/>
        <a:p>
          <a:endParaRPr lang="de-AT" b="1"/>
        </a:p>
      </dgm:t>
    </dgm:pt>
    <dgm:pt modelId="{5E445768-A86F-4C92-8628-D6F636FBEB25}">
      <dgm:prSet phldrT="[Text]"/>
      <dgm:spPr>
        <a:solidFill>
          <a:schemeClr val="accent2">
            <a:lumMod val="20000"/>
            <a:lumOff val="80000"/>
            <a:alpha val="90000"/>
          </a:schemeClr>
        </a:solidFill>
      </dgm:spPr>
      <dgm:t>
        <a:bodyPr/>
        <a:lstStyle/>
        <a:p>
          <a:r>
            <a:rPr lang="de-AT" b="1" dirty="0"/>
            <a:t>Errichtungsbewilligung</a:t>
          </a:r>
        </a:p>
      </dgm:t>
    </dgm:pt>
    <dgm:pt modelId="{C0FAA071-32A9-4A13-86F2-35FCD494680A}" type="parTrans" cxnId="{ED97B37F-19E2-4C08-9430-FE03F43F3C9D}">
      <dgm:prSet/>
      <dgm:spPr/>
      <dgm:t>
        <a:bodyPr/>
        <a:lstStyle/>
        <a:p>
          <a:endParaRPr lang="de-AT" b="1"/>
        </a:p>
      </dgm:t>
    </dgm:pt>
    <dgm:pt modelId="{A0C158CF-F3E5-4582-84C1-E6E59D6345C7}" type="sibTrans" cxnId="{ED97B37F-19E2-4C08-9430-FE03F43F3C9D}">
      <dgm:prSet/>
      <dgm:spPr/>
      <dgm:t>
        <a:bodyPr/>
        <a:lstStyle/>
        <a:p>
          <a:endParaRPr lang="de-AT" b="1"/>
        </a:p>
      </dgm:t>
    </dgm:pt>
    <dgm:pt modelId="{30DB585B-C4F7-40F2-AF72-0B359D3D1519}">
      <dgm:prSet phldrT="[Text]"/>
      <dgm:spPr>
        <a:solidFill>
          <a:schemeClr val="accent2"/>
        </a:solidFill>
        <a:ln>
          <a:solidFill>
            <a:schemeClr val="accent2">
              <a:lumMod val="50000"/>
            </a:schemeClr>
          </a:solidFill>
        </a:ln>
      </dgm:spPr>
      <dgm:t>
        <a:bodyPr/>
        <a:lstStyle/>
        <a:p>
          <a:r>
            <a:rPr lang="de-AT" b="1" dirty="0"/>
            <a:t>Vermarktung und Unterstützungssysteme</a:t>
          </a:r>
        </a:p>
      </dgm:t>
    </dgm:pt>
    <dgm:pt modelId="{2FABD079-756D-4F46-ABF1-09A2F9CE665E}" type="parTrans" cxnId="{3B6143DD-A67F-4F6F-BBC5-2A217EF20C68}">
      <dgm:prSet/>
      <dgm:spPr/>
      <dgm:t>
        <a:bodyPr/>
        <a:lstStyle/>
        <a:p>
          <a:endParaRPr lang="de-AT" b="1"/>
        </a:p>
      </dgm:t>
    </dgm:pt>
    <dgm:pt modelId="{7AF0583F-6D84-4E7B-8A8E-091DC2D46DAD}" type="sibTrans" cxnId="{3B6143DD-A67F-4F6F-BBC5-2A217EF20C68}">
      <dgm:prSet/>
      <dgm:spPr/>
      <dgm:t>
        <a:bodyPr/>
        <a:lstStyle/>
        <a:p>
          <a:endParaRPr lang="de-AT" b="1"/>
        </a:p>
      </dgm:t>
    </dgm:pt>
    <dgm:pt modelId="{07347F50-8F21-4C69-BA45-3FBACCEACC80}">
      <dgm:prSet phldrT="[Text]"/>
      <dgm:spPr>
        <a:solidFill>
          <a:schemeClr val="accent2">
            <a:lumMod val="20000"/>
            <a:lumOff val="80000"/>
            <a:alpha val="90000"/>
          </a:schemeClr>
        </a:solidFill>
      </dgm:spPr>
      <dgm:t>
        <a:bodyPr/>
        <a:lstStyle/>
        <a:p>
          <a:r>
            <a:rPr lang="de-AT" sz="1800" b="1" dirty="0"/>
            <a:t>Strom</a:t>
          </a:r>
        </a:p>
      </dgm:t>
    </dgm:pt>
    <dgm:pt modelId="{3639560A-6F79-4F3B-9216-EF206D0AD846}" type="parTrans" cxnId="{79D4684B-F0FE-49C1-B5F0-771938A48A49}">
      <dgm:prSet/>
      <dgm:spPr/>
      <dgm:t>
        <a:bodyPr/>
        <a:lstStyle/>
        <a:p>
          <a:endParaRPr lang="de-AT" b="1"/>
        </a:p>
      </dgm:t>
    </dgm:pt>
    <dgm:pt modelId="{7DF8D4FB-4E96-421E-B282-0DD31A2E034F}" type="sibTrans" cxnId="{79D4684B-F0FE-49C1-B5F0-771938A48A49}">
      <dgm:prSet/>
      <dgm:spPr/>
      <dgm:t>
        <a:bodyPr/>
        <a:lstStyle/>
        <a:p>
          <a:endParaRPr lang="de-AT" b="1"/>
        </a:p>
      </dgm:t>
    </dgm:pt>
    <dgm:pt modelId="{1185D8B2-9A32-4909-B450-D1FDE65FC754}">
      <dgm:prSet phldrT="[Text]"/>
      <dgm:spPr>
        <a:solidFill>
          <a:schemeClr val="accent2">
            <a:lumMod val="20000"/>
            <a:lumOff val="80000"/>
            <a:alpha val="90000"/>
          </a:schemeClr>
        </a:solidFill>
      </dgm:spPr>
      <dgm:t>
        <a:bodyPr/>
        <a:lstStyle/>
        <a:p>
          <a:r>
            <a:rPr lang="de-AT" b="0" dirty="0"/>
            <a:t>Raumordnung</a:t>
          </a:r>
        </a:p>
      </dgm:t>
    </dgm:pt>
    <dgm:pt modelId="{51BD2A93-39E6-4AAA-88E3-48788B0450AF}" type="parTrans" cxnId="{0DC2108E-4EA0-4BC9-B5F6-DD6612725BCD}">
      <dgm:prSet/>
      <dgm:spPr/>
      <dgm:t>
        <a:bodyPr/>
        <a:lstStyle/>
        <a:p>
          <a:endParaRPr lang="de-AT" b="1"/>
        </a:p>
      </dgm:t>
    </dgm:pt>
    <dgm:pt modelId="{DFEE27B3-BE6D-46B8-8668-49B3325892A8}" type="sibTrans" cxnId="{0DC2108E-4EA0-4BC9-B5F6-DD6612725BCD}">
      <dgm:prSet/>
      <dgm:spPr/>
      <dgm:t>
        <a:bodyPr/>
        <a:lstStyle/>
        <a:p>
          <a:endParaRPr lang="de-AT" b="1"/>
        </a:p>
      </dgm:t>
    </dgm:pt>
    <dgm:pt modelId="{961A3DF0-362A-4B27-B9E6-6EFCB9EDA594}">
      <dgm:prSet phldrT="[Text]"/>
      <dgm:spPr>
        <a:solidFill>
          <a:schemeClr val="accent2">
            <a:lumMod val="20000"/>
            <a:lumOff val="80000"/>
            <a:alpha val="90000"/>
          </a:schemeClr>
        </a:solidFill>
      </dgm:spPr>
      <dgm:t>
        <a:bodyPr/>
        <a:lstStyle/>
        <a:p>
          <a:r>
            <a:rPr lang="de-AT" b="0" dirty="0"/>
            <a:t>AWG, </a:t>
          </a:r>
          <a:r>
            <a:rPr lang="de-AT" b="0" dirty="0" err="1"/>
            <a:t>ElWOG</a:t>
          </a:r>
          <a:r>
            <a:rPr lang="de-AT" b="0" dirty="0"/>
            <a:t>, GewO</a:t>
          </a:r>
        </a:p>
      </dgm:t>
    </dgm:pt>
    <dgm:pt modelId="{35B5BBD9-660F-4FC6-B148-BC89B287B468}" type="parTrans" cxnId="{976CD279-EB56-4B2F-896B-A6B9393ED512}">
      <dgm:prSet/>
      <dgm:spPr/>
      <dgm:t>
        <a:bodyPr/>
        <a:lstStyle/>
        <a:p>
          <a:endParaRPr lang="de-AT" b="1"/>
        </a:p>
      </dgm:t>
    </dgm:pt>
    <dgm:pt modelId="{BE63EB3C-783B-4AE7-BDA9-CFD8D92F669D}" type="sibTrans" cxnId="{976CD279-EB56-4B2F-896B-A6B9393ED512}">
      <dgm:prSet/>
      <dgm:spPr/>
      <dgm:t>
        <a:bodyPr/>
        <a:lstStyle/>
        <a:p>
          <a:endParaRPr lang="de-AT" b="1"/>
        </a:p>
      </dgm:t>
    </dgm:pt>
    <dgm:pt modelId="{481BE14E-4467-4E4A-90F9-0D70496D48FC}">
      <dgm:prSet phldrT="[Text]"/>
      <dgm:spPr>
        <a:solidFill>
          <a:schemeClr val="accent2">
            <a:lumMod val="20000"/>
            <a:lumOff val="80000"/>
            <a:alpha val="90000"/>
          </a:schemeClr>
        </a:solidFill>
      </dgm:spPr>
      <dgm:t>
        <a:bodyPr/>
        <a:lstStyle/>
        <a:p>
          <a:r>
            <a:rPr lang="de-AT" b="1" dirty="0"/>
            <a:t>Energiefortleitung</a:t>
          </a:r>
        </a:p>
      </dgm:t>
    </dgm:pt>
    <dgm:pt modelId="{CBB65DBB-EA92-4F06-8829-6807184A1F7C}" type="parTrans" cxnId="{0767900A-BBE9-4DF1-845B-ADF4E3046957}">
      <dgm:prSet/>
      <dgm:spPr/>
      <dgm:t>
        <a:bodyPr/>
        <a:lstStyle/>
        <a:p>
          <a:endParaRPr lang="de-AT" b="1"/>
        </a:p>
      </dgm:t>
    </dgm:pt>
    <dgm:pt modelId="{EF3CFB65-E312-4E89-BF40-F5AFDFEB4FA6}" type="sibTrans" cxnId="{0767900A-BBE9-4DF1-845B-ADF4E3046957}">
      <dgm:prSet/>
      <dgm:spPr/>
      <dgm:t>
        <a:bodyPr/>
        <a:lstStyle/>
        <a:p>
          <a:endParaRPr lang="de-AT" b="1"/>
        </a:p>
      </dgm:t>
    </dgm:pt>
    <dgm:pt modelId="{86CF09B5-E27A-4D6C-8208-9104ABA2FFEC}">
      <dgm:prSet phldrT="[Text]"/>
      <dgm:spPr>
        <a:solidFill>
          <a:schemeClr val="accent2">
            <a:lumMod val="20000"/>
            <a:lumOff val="80000"/>
            <a:alpha val="90000"/>
          </a:schemeClr>
        </a:solidFill>
      </dgm:spPr>
      <dgm:t>
        <a:bodyPr/>
        <a:lstStyle/>
        <a:p>
          <a:r>
            <a:rPr lang="de-AT" b="0" dirty="0"/>
            <a:t>Starkstromwegerecht</a:t>
          </a:r>
        </a:p>
      </dgm:t>
    </dgm:pt>
    <dgm:pt modelId="{7B0802A4-5C39-460B-8527-187AA0A65C27}" type="parTrans" cxnId="{6847CF69-D533-41AE-A65A-E10C38A027D8}">
      <dgm:prSet/>
      <dgm:spPr/>
      <dgm:t>
        <a:bodyPr/>
        <a:lstStyle/>
        <a:p>
          <a:endParaRPr lang="de-AT" b="1"/>
        </a:p>
      </dgm:t>
    </dgm:pt>
    <dgm:pt modelId="{5535B898-B6A4-4348-8CB9-0997518300D0}" type="sibTrans" cxnId="{6847CF69-D533-41AE-A65A-E10C38A027D8}">
      <dgm:prSet/>
      <dgm:spPr/>
      <dgm:t>
        <a:bodyPr/>
        <a:lstStyle/>
        <a:p>
          <a:endParaRPr lang="de-AT" b="1"/>
        </a:p>
      </dgm:t>
    </dgm:pt>
    <dgm:pt modelId="{832F83F1-13F2-4EA3-9903-62763EFEB7EE}">
      <dgm:prSet phldrT="[Text]"/>
      <dgm:spPr>
        <a:solidFill>
          <a:schemeClr val="accent2">
            <a:lumMod val="20000"/>
            <a:lumOff val="80000"/>
            <a:alpha val="90000"/>
          </a:schemeClr>
        </a:solidFill>
      </dgm:spPr>
      <dgm:t>
        <a:bodyPr/>
        <a:lstStyle/>
        <a:p>
          <a:r>
            <a:rPr lang="de-AT" b="0" dirty="0"/>
            <a:t>GewO</a:t>
          </a:r>
        </a:p>
      </dgm:t>
    </dgm:pt>
    <dgm:pt modelId="{8F6900CD-93A0-424F-819A-4F326D6458BF}" type="parTrans" cxnId="{B06DE25A-D860-445B-96C7-2C916962F8B6}">
      <dgm:prSet/>
      <dgm:spPr/>
      <dgm:t>
        <a:bodyPr/>
        <a:lstStyle/>
        <a:p>
          <a:endParaRPr lang="de-AT" b="1"/>
        </a:p>
      </dgm:t>
    </dgm:pt>
    <dgm:pt modelId="{0DE4ACB8-3BE3-4F94-87A4-B27EA92AB33B}" type="sibTrans" cxnId="{B06DE25A-D860-445B-96C7-2C916962F8B6}">
      <dgm:prSet/>
      <dgm:spPr/>
      <dgm:t>
        <a:bodyPr/>
        <a:lstStyle/>
        <a:p>
          <a:endParaRPr lang="de-AT" b="1"/>
        </a:p>
      </dgm:t>
    </dgm:pt>
    <dgm:pt modelId="{63D9ACE7-4D65-421E-A7A1-AA6A1D0A7BC1}">
      <dgm:prSet phldrT="[Text]" custT="1"/>
      <dgm:spPr>
        <a:solidFill>
          <a:schemeClr val="accent2">
            <a:lumMod val="20000"/>
            <a:lumOff val="80000"/>
            <a:alpha val="90000"/>
          </a:schemeClr>
        </a:solidFill>
      </dgm:spPr>
      <dgm:t>
        <a:bodyPr/>
        <a:lstStyle/>
        <a:p>
          <a:pPr>
            <a:buFont typeface="+mj-lt"/>
            <a:buAutoNum type="arabicPeriod"/>
          </a:pPr>
          <a:r>
            <a:rPr lang="de-AT" sz="1800" b="1" dirty="0"/>
            <a:t> Freie Vermarktung am Strommarkt</a:t>
          </a:r>
          <a:br>
            <a:rPr lang="de-AT" sz="1800" b="1" dirty="0"/>
          </a:br>
          <a:r>
            <a:rPr lang="de-AT" sz="1000" b="1" dirty="0"/>
            <a:t> </a:t>
          </a:r>
          <a:endParaRPr lang="de-AT" sz="1800" b="1" dirty="0"/>
        </a:p>
      </dgm:t>
    </dgm:pt>
    <dgm:pt modelId="{2F937CFF-118E-4869-AAB3-359E012238AB}" type="parTrans" cxnId="{FC1F20C6-7C51-47A5-BD52-632CBE453E8A}">
      <dgm:prSet/>
      <dgm:spPr/>
      <dgm:t>
        <a:bodyPr/>
        <a:lstStyle/>
        <a:p>
          <a:endParaRPr lang="de-AT" b="1"/>
        </a:p>
      </dgm:t>
    </dgm:pt>
    <dgm:pt modelId="{39252224-E80E-4920-85AD-D96F0509E5AA}" type="sibTrans" cxnId="{FC1F20C6-7C51-47A5-BD52-632CBE453E8A}">
      <dgm:prSet/>
      <dgm:spPr/>
      <dgm:t>
        <a:bodyPr/>
        <a:lstStyle/>
        <a:p>
          <a:endParaRPr lang="de-AT" b="1"/>
        </a:p>
      </dgm:t>
    </dgm:pt>
    <dgm:pt modelId="{E40AB9C9-8193-4B5D-9564-B3D0F6FEE0EC}">
      <dgm:prSet phldrT="[Text]"/>
      <dgm:spPr>
        <a:solidFill>
          <a:schemeClr val="accent2">
            <a:lumMod val="20000"/>
            <a:lumOff val="80000"/>
            <a:alpha val="90000"/>
          </a:schemeClr>
        </a:solidFill>
      </dgm:spPr>
      <dgm:t>
        <a:bodyPr/>
        <a:lstStyle/>
        <a:p>
          <a:r>
            <a:rPr lang="de-AT" sz="1800" b="0" dirty="0"/>
            <a:t>Gas</a:t>
          </a:r>
        </a:p>
      </dgm:t>
    </dgm:pt>
    <dgm:pt modelId="{5B131C87-6C92-4511-B69D-24471085253B}" type="parTrans" cxnId="{C5F997CE-4339-4890-8E5D-B3F8DBF9E6AA}">
      <dgm:prSet/>
      <dgm:spPr/>
      <dgm:t>
        <a:bodyPr/>
        <a:lstStyle/>
        <a:p>
          <a:endParaRPr lang="de-AT" b="1"/>
        </a:p>
      </dgm:t>
    </dgm:pt>
    <dgm:pt modelId="{804DD38E-C24B-4AA6-8857-3D5B5A8060D9}" type="sibTrans" cxnId="{C5F997CE-4339-4890-8E5D-B3F8DBF9E6AA}">
      <dgm:prSet/>
      <dgm:spPr/>
      <dgm:t>
        <a:bodyPr/>
        <a:lstStyle/>
        <a:p>
          <a:endParaRPr lang="de-AT" b="1"/>
        </a:p>
      </dgm:t>
    </dgm:pt>
    <dgm:pt modelId="{13DDA795-F7CC-43E8-994B-B233751CA626}">
      <dgm:prSet phldrT="[Text]"/>
      <dgm:spPr>
        <a:solidFill>
          <a:schemeClr val="accent2">
            <a:lumMod val="20000"/>
            <a:lumOff val="80000"/>
            <a:alpha val="90000"/>
          </a:schemeClr>
        </a:solidFill>
      </dgm:spPr>
      <dgm:t>
        <a:bodyPr/>
        <a:lstStyle/>
        <a:p>
          <a:pPr>
            <a:buFont typeface="+mj-lt"/>
            <a:buAutoNum type="arabicPeriod"/>
          </a:pPr>
          <a:r>
            <a:rPr lang="de-AT" sz="1800" b="0" dirty="0"/>
            <a:t> EAG-Investitionszuschüsse-VO Gas</a:t>
          </a:r>
        </a:p>
      </dgm:t>
    </dgm:pt>
    <dgm:pt modelId="{D8785831-1915-4B68-90BA-F443876AC9C3}" type="parTrans" cxnId="{EE55EA39-1528-47AC-8677-13D102D42FAC}">
      <dgm:prSet/>
      <dgm:spPr/>
      <dgm:t>
        <a:bodyPr/>
        <a:lstStyle/>
        <a:p>
          <a:endParaRPr lang="de-AT" b="1"/>
        </a:p>
      </dgm:t>
    </dgm:pt>
    <dgm:pt modelId="{BBDE417B-0401-4826-B8D6-4FC76E22F7A7}" type="sibTrans" cxnId="{EE55EA39-1528-47AC-8677-13D102D42FAC}">
      <dgm:prSet/>
      <dgm:spPr/>
      <dgm:t>
        <a:bodyPr/>
        <a:lstStyle/>
        <a:p>
          <a:endParaRPr lang="de-AT" b="1"/>
        </a:p>
      </dgm:t>
    </dgm:pt>
    <dgm:pt modelId="{DDB40269-60F8-4907-8F44-5CDE9530B030}">
      <dgm:prSet phldrT="[Text]"/>
      <dgm:spPr>
        <a:solidFill>
          <a:schemeClr val="accent2">
            <a:lumMod val="20000"/>
            <a:lumOff val="80000"/>
            <a:alpha val="90000"/>
          </a:schemeClr>
        </a:solidFill>
      </dgm:spPr>
      <dgm:t>
        <a:bodyPr/>
        <a:lstStyle/>
        <a:p>
          <a:pPr>
            <a:buFont typeface="+mj-lt"/>
            <a:buAutoNum type="arabicPeriod"/>
          </a:pPr>
          <a:r>
            <a:rPr lang="de-AT" sz="1800" b="0" dirty="0"/>
            <a:t> Erneuerbares-Gas-Gesetz (Entwurf) </a:t>
          </a:r>
        </a:p>
      </dgm:t>
    </dgm:pt>
    <dgm:pt modelId="{FD942CE7-379D-433E-8293-DBD314D36317}" type="parTrans" cxnId="{BF250F74-4AAE-4BF1-8D04-34B04DF87181}">
      <dgm:prSet/>
      <dgm:spPr/>
      <dgm:t>
        <a:bodyPr/>
        <a:lstStyle/>
        <a:p>
          <a:endParaRPr lang="de-AT" b="1"/>
        </a:p>
      </dgm:t>
    </dgm:pt>
    <dgm:pt modelId="{51AFBD28-BA2D-46F0-84F2-88F3907A7EF0}" type="sibTrans" cxnId="{BF250F74-4AAE-4BF1-8D04-34B04DF87181}">
      <dgm:prSet/>
      <dgm:spPr/>
      <dgm:t>
        <a:bodyPr/>
        <a:lstStyle/>
        <a:p>
          <a:endParaRPr lang="de-AT" b="1"/>
        </a:p>
      </dgm:t>
    </dgm:pt>
    <dgm:pt modelId="{34134BD8-C1D8-4BC3-9844-4D6DBD16A401}">
      <dgm:prSet phldrT="[Text]"/>
      <dgm:spPr>
        <a:solidFill>
          <a:schemeClr val="accent2">
            <a:lumMod val="20000"/>
            <a:lumOff val="80000"/>
            <a:alpha val="90000"/>
          </a:schemeClr>
        </a:solidFill>
      </dgm:spPr>
      <dgm:t>
        <a:bodyPr/>
        <a:lstStyle/>
        <a:p>
          <a:r>
            <a:rPr lang="de-AT" b="1" dirty="0"/>
            <a:t>Wiederkehrende Überprüfungen</a:t>
          </a:r>
        </a:p>
      </dgm:t>
    </dgm:pt>
    <dgm:pt modelId="{D1778C58-3BDE-495D-BB17-A7F18F81667C}" type="parTrans" cxnId="{8903CA77-B09D-4327-AC6F-2CEB65267053}">
      <dgm:prSet/>
      <dgm:spPr/>
      <dgm:t>
        <a:bodyPr/>
        <a:lstStyle/>
        <a:p>
          <a:endParaRPr lang="de-AT" b="1"/>
        </a:p>
      </dgm:t>
    </dgm:pt>
    <dgm:pt modelId="{621ED917-056C-4E72-9036-42081978069B}" type="sibTrans" cxnId="{8903CA77-B09D-4327-AC6F-2CEB65267053}">
      <dgm:prSet/>
      <dgm:spPr/>
      <dgm:t>
        <a:bodyPr/>
        <a:lstStyle/>
        <a:p>
          <a:endParaRPr lang="de-AT" b="1"/>
        </a:p>
      </dgm:t>
    </dgm:pt>
    <dgm:pt modelId="{2711F732-F94A-4159-AED8-C9D15DB82C4B}">
      <dgm:prSet phldrT="[Text]"/>
      <dgm:spPr>
        <a:solidFill>
          <a:schemeClr val="accent2">
            <a:lumMod val="20000"/>
            <a:lumOff val="80000"/>
            <a:alpha val="90000"/>
          </a:schemeClr>
        </a:solidFill>
      </dgm:spPr>
      <dgm:t>
        <a:bodyPr/>
        <a:lstStyle/>
        <a:p>
          <a:r>
            <a:rPr lang="de-AT" b="0" dirty="0"/>
            <a:t>AWG, </a:t>
          </a:r>
          <a:r>
            <a:rPr lang="de-AT" b="0" dirty="0" err="1"/>
            <a:t>ElWOG</a:t>
          </a:r>
          <a:r>
            <a:rPr lang="de-AT" b="0" dirty="0"/>
            <a:t>, GewO</a:t>
          </a:r>
        </a:p>
      </dgm:t>
    </dgm:pt>
    <dgm:pt modelId="{9AEC8576-BC21-4362-9CF9-D91D2E9842C9}" type="parTrans" cxnId="{96C2FD06-169A-4EB9-A3A1-60999A7C0B9A}">
      <dgm:prSet/>
      <dgm:spPr/>
      <dgm:t>
        <a:bodyPr/>
        <a:lstStyle/>
        <a:p>
          <a:endParaRPr lang="de-AT" b="1"/>
        </a:p>
      </dgm:t>
    </dgm:pt>
    <dgm:pt modelId="{96007A5F-B504-4AD2-982C-A9EA98C0417C}" type="sibTrans" cxnId="{96C2FD06-169A-4EB9-A3A1-60999A7C0B9A}">
      <dgm:prSet/>
      <dgm:spPr/>
      <dgm:t>
        <a:bodyPr/>
        <a:lstStyle/>
        <a:p>
          <a:endParaRPr lang="de-AT" b="1"/>
        </a:p>
      </dgm:t>
    </dgm:pt>
    <dgm:pt modelId="{AC086C79-6F53-47EF-BD8F-DD2EDD205A92}">
      <dgm:prSet phldrT="[Text]" custT="1"/>
      <dgm:spPr>
        <a:solidFill>
          <a:schemeClr val="accent2">
            <a:lumMod val="20000"/>
            <a:lumOff val="80000"/>
            <a:alpha val="90000"/>
          </a:schemeClr>
        </a:solidFill>
      </dgm:spPr>
      <dgm:t>
        <a:bodyPr/>
        <a:lstStyle/>
        <a:p>
          <a:pPr>
            <a:buFont typeface="+mj-lt"/>
            <a:buNone/>
          </a:pPr>
          <a:r>
            <a:rPr lang="de-DE" sz="1050" b="1" dirty="0"/>
            <a:t> </a:t>
          </a:r>
          <a:endParaRPr lang="de-AT" sz="1050" b="1" dirty="0"/>
        </a:p>
      </dgm:t>
    </dgm:pt>
    <dgm:pt modelId="{745B981B-5D22-4AA5-94EF-29BF9B5C3E22}" type="parTrans" cxnId="{87B6A4C8-412F-4B8C-8432-C986A3729244}">
      <dgm:prSet/>
      <dgm:spPr/>
      <dgm:t>
        <a:bodyPr/>
        <a:lstStyle/>
        <a:p>
          <a:endParaRPr lang="de-AT"/>
        </a:p>
      </dgm:t>
    </dgm:pt>
    <dgm:pt modelId="{5AB33149-F09C-4400-A438-B27679E674F0}" type="sibTrans" cxnId="{87B6A4C8-412F-4B8C-8432-C986A3729244}">
      <dgm:prSet/>
      <dgm:spPr/>
      <dgm:t>
        <a:bodyPr/>
        <a:lstStyle/>
        <a:p>
          <a:endParaRPr lang="de-AT"/>
        </a:p>
      </dgm:t>
    </dgm:pt>
    <dgm:pt modelId="{15EFADBE-3C8F-46AF-9C92-DD5C0F4564C5}">
      <dgm:prSet phldrT="[Text]"/>
      <dgm:spPr>
        <a:solidFill>
          <a:schemeClr val="accent2">
            <a:lumMod val="20000"/>
            <a:lumOff val="80000"/>
            <a:alpha val="90000"/>
          </a:schemeClr>
        </a:solidFill>
      </dgm:spPr>
      <dgm:t>
        <a:bodyPr/>
        <a:lstStyle/>
        <a:p>
          <a:pPr>
            <a:buFont typeface="+mj-lt"/>
            <a:buAutoNum type="arabicPeriod"/>
          </a:pPr>
          <a:r>
            <a:rPr lang="de-AT" sz="1800" b="0" dirty="0"/>
            <a:t> Freie Vermarktung</a:t>
          </a:r>
        </a:p>
      </dgm:t>
    </dgm:pt>
    <dgm:pt modelId="{46380ECA-6997-480E-AC87-2E16EDFE65F8}" type="parTrans" cxnId="{85D6DC12-3248-40A5-B2CD-3E3526AFCF7F}">
      <dgm:prSet/>
      <dgm:spPr/>
      <dgm:t>
        <a:bodyPr/>
        <a:lstStyle/>
        <a:p>
          <a:endParaRPr lang="de-AT"/>
        </a:p>
      </dgm:t>
    </dgm:pt>
    <dgm:pt modelId="{8049A9A9-E379-49EC-A3A5-B9D3FCBA71C9}" type="sibTrans" cxnId="{85D6DC12-3248-40A5-B2CD-3E3526AFCF7F}">
      <dgm:prSet/>
      <dgm:spPr/>
      <dgm:t>
        <a:bodyPr/>
        <a:lstStyle/>
        <a:p>
          <a:endParaRPr lang="de-AT"/>
        </a:p>
      </dgm:t>
    </dgm:pt>
    <dgm:pt modelId="{E3F4E72E-06FF-40BD-8D82-4DD35B6C28F9}">
      <dgm:prSet phldrT="[Text]" custT="1"/>
      <dgm:spPr>
        <a:solidFill>
          <a:schemeClr val="accent2">
            <a:lumMod val="20000"/>
            <a:lumOff val="80000"/>
            <a:alpha val="90000"/>
          </a:schemeClr>
        </a:solidFill>
      </dgm:spPr>
      <dgm:t>
        <a:bodyPr/>
        <a:lstStyle/>
        <a:p>
          <a:pPr>
            <a:buFont typeface="+mj-lt"/>
            <a:buAutoNum type="arabicPeriod"/>
          </a:pPr>
          <a:r>
            <a:rPr lang="de-DE" sz="1800" b="1" dirty="0"/>
            <a:t> ÖSG Abnahmepflicht zum Marktpreis für Anlagen</a:t>
          </a:r>
          <a:br>
            <a:rPr lang="de-DE" sz="1800" b="1" dirty="0"/>
          </a:br>
          <a:r>
            <a:rPr lang="de-DE" sz="1800" b="1" dirty="0"/>
            <a:t> &lt; 500 </a:t>
          </a:r>
          <a:r>
            <a:rPr lang="de-DE" sz="1800" b="1" dirty="0" err="1"/>
            <a:t>kW</a:t>
          </a:r>
          <a:r>
            <a:rPr lang="de-DE" sz="1800" b="1" baseline="-25000" dirty="0" err="1"/>
            <a:t>e</a:t>
          </a:r>
          <a:r>
            <a:rPr lang="de-DE" sz="1800" b="1" baseline="-25000" dirty="0"/>
            <a:t>. </a:t>
          </a:r>
          <a:r>
            <a:rPr lang="de-DE" sz="1800" b="1" dirty="0"/>
            <a:t>(bis Ende 2030)</a:t>
          </a:r>
          <a:br>
            <a:rPr lang="de-DE" sz="1800" b="1" dirty="0"/>
          </a:br>
          <a:r>
            <a:rPr lang="de-DE" sz="1800" b="1" dirty="0"/>
            <a:t>bedingt durch die Novelle nicht mehr v Interesse</a:t>
          </a:r>
          <a:br>
            <a:rPr lang="de-DE" sz="1800" b="1" dirty="0"/>
          </a:br>
          <a:r>
            <a:rPr lang="de-DE" sz="1000" b="1" dirty="0"/>
            <a:t> </a:t>
          </a:r>
          <a:endParaRPr lang="de-AT" sz="1800" b="1" dirty="0"/>
        </a:p>
      </dgm:t>
    </dgm:pt>
    <dgm:pt modelId="{7F0C59DB-545B-4EDE-BD02-E953D643CADD}" type="parTrans" cxnId="{C990804A-483C-40FA-9330-E72A1B2E11BE}">
      <dgm:prSet/>
      <dgm:spPr/>
      <dgm:t>
        <a:bodyPr/>
        <a:lstStyle/>
        <a:p>
          <a:endParaRPr lang="de-AT"/>
        </a:p>
      </dgm:t>
    </dgm:pt>
    <dgm:pt modelId="{7E9CD7F8-35C8-473F-9285-DF8631DAF9A1}" type="sibTrans" cxnId="{C990804A-483C-40FA-9330-E72A1B2E11BE}">
      <dgm:prSet/>
      <dgm:spPr/>
      <dgm:t>
        <a:bodyPr/>
        <a:lstStyle/>
        <a:p>
          <a:endParaRPr lang="de-AT"/>
        </a:p>
      </dgm:t>
    </dgm:pt>
    <dgm:pt modelId="{E8C778AE-06FF-4588-A550-DC88634B7756}">
      <dgm:prSet/>
      <dgm:spPr/>
      <dgm:t>
        <a:bodyPr/>
        <a:lstStyle/>
        <a:p>
          <a:pPr>
            <a:buFont typeface="+mj-lt"/>
            <a:buAutoNum type="arabicPeriod"/>
          </a:pPr>
          <a:r>
            <a:rPr lang="de-AT" sz="1800" b="1" dirty="0"/>
            <a:t>Erneuerbaren-Ausbau-Gesetz (EAG)</a:t>
          </a:r>
        </a:p>
      </dgm:t>
    </dgm:pt>
    <dgm:pt modelId="{02FC0B8A-B56A-4C74-8F8D-D0BD7255306E}" type="parTrans" cxnId="{D36987F2-B9E3-4A7C-BF08-8B174E23B8EE}">
      <dgm:prSet/>
      <dgm:spPr/>
      <dgm:t>
        <a:bodyPr/>
        <a:lstStyle/>
        <a:p>
          <a:endParaRPr lang="de-AT"/>
        </a:p>
      </dgm:t>
    </dgm:pt>
    <dgm:pt modelId="{9356DC97-8D3A-421B-9195-BBF0772E2F04}" type="sibTrans" cxnId="{D36987F2-B9E3-4A7C-BF08-8B174E23B8EE}">
      <dgm:prSet/>
      <dgm:spPr/>
      <dgm:t>
        <a:bodyPr/>
        <a:lstStyle/>
        <a:p>
          <a:endParaRPr lang="de-AT"/>
        </a:p>
      </dgm:t>
    </dgm:pt>
    <dgm:pt modelId="{911D7425-532A-49FE-812A-56C252920E8B}">
      <dgm:prSet/>
      <dgm:spPr/>
      <dgm:t>
        <a:bodyPr/>
        <a:lstStyle/>
        <a:p>
          <a:pPr>
            <a:buFont typeface="+mj-lt"/>
            <a:buAutoNum type="arabicPeriod"/>
          </a:pPr>
          <a:r>
            <a:rPr lang="de-AT" sz="1800" b="1" dirty="0"/>
            <a:t>Freie Vermarktung des Strom</a:t>
          </a:r>
        </a:p>
      </dgm:t>
    </dgm:pt>
    <dgm:pt modelId="{4F77A803-8646-47E6-83D0-F18C7C43BE07}" type="parTrans" cxnId="{8A2FFDE7-743C-4243-8133-4E3A0EBC1953}">
      <dgm:prSet/>
      <dgm:spPr/>
      <dgm:t>
        <a:bodyPr/>
        <a:lstStyle/>
        <a:p>
          <a:endParaRPr lang="de-AT"/>
        </a:p>
      </dgm:t>
    </dgm:pt>
    <dgm:pt modelId="{9D26FF6B-F5B5-42DE-ABF5-EE81CF70D289}" type="sibTrans" cxnId="{8A2FFDE7-743C-4243-8133-4E3A0EBC1953}">
      <dgm:prSet/>
      <dgm:spPr/>
      <dgm:t>
        <a:bodyPr/>
        <a:lstStyle/>
        <a:p>
          <a:endParaRPr lang="de-AT"/>
        </a:p>
      </dgm:t>
    </dgm:pt>
    <dgm:pt modelId="{6D635B40-CA87-405B-AEAB-3788516DF379}">
      <dgm:prSet/>
      <dgm:spPr/>
      <dgm:t>
        <a:bodyPr/>
        <a:lstStyle/>
        <a:p>
          <a:pPr>
            <a:buFont typeface="+mj-lt"/>
            <a:buAutoNum type="arabicPeriod"/>
          </a:pPr>
          <a:r>
            <a:rPr lang="de-AT" sz="1800" b="1" dirty="0"/>
            <a:t>Marktprämie zusätzlich zur Direktvermarktung via EAG Abwicklungsstelle </a:t>
          </a:r>
        </a:p>
      </dgm:t>
    </dgm:pt>
    <dgm:pt modelId="{E914E4D3-1594-4D00-AC9F-B5E286E65D71}" type="parTrans" cxnId="{37864ED9-D7D7-4619-97A0-43485298A052}">
      <dgm:prSet/>
      <dgm:spPr/>
      <dgm:t>
        <a:bodyPr/>
        <a:lstStyle/>
        <a:p>
          <a:endParaRPr lang="de-AT"/>
        </a:p>
      </dgm:t>
    </dgm:pt>
    <dgm:pt modelId="{19CA02A1-125D-41A4-8533-38C1DF1B5700}" type="sibTrans" cxnId="{37864ED9-D7D7-4619-97A0-43485298A052}">
      <dgm:prSet/>
      <dgm:spPr/>
      <dgm:t>
        <a:bodyPr/>
        <a:lstStyle/>
        <a:p>
          <a:endParaRPr lang="de-AT"/>
        </a:p>
      </dgm:t>
    </dgm:pt>
    <dgm:pt modelId="{AD0686B6-30FC-401C-A7D0-1372F248F3DE}" type="pres">
      <dgm:prSet presAssocID="{6065E981-C108-443F-AAD6-F5410EA2B25A}" presName="Name0" presStyleCnt="0">
        <dgm:presLayoutVars>
          <dgm:dir/>
          <dgm:animLvl val="lvl"/>
          <dgm:resizeHandles val="exact"/>
        </dgm:presLayoutVars>
      </dgm:prSet>
      <dgm:spPr/>
    </dgm:pt>
    <dgm:pt modelId="{586D1C00-F7FC-42C3-A446-9F16D9FC54A7}" type="pres">
      <dgm:prSet presAssocID="{B2707CE6-EBF0-4A43-81BB-8F7E5FACAEBD}" presName="composite" presStyleCnt="0"/>
      <dgm:spPr/>
    </dgm:pt>
    <dgm:pt modelId="{2CF9413D-BAF8-4B03-A9B0-4752DCE99A20}" type="pres">
      <dgm:prSet presAssocID="{B2707CE6-EBF0-4A43-81BB-8F7E5FACAEBD}" presName="parTx" presStyleLbl="alignNode1" presStyleIdx="0" presStyleCnt="2" custLinFactNeighborX="3626" custLinFactNeighborY="4753">
        <dgm:presLayoutVars>
          <dgm:chMax val="0"/>
          <dgm:chPref val="0"/>
          <dgm:bulletEnabled val="1"/>
        </dgm:presLayoutVars>
      </dgm:prSet>
      <dgm:spPr/>
    </dgm:pt>
    <dgm:pt modelId="{22B8181A-CFEC-4C0D-AEE5-07817B229CB5}" type="pres">
      <dgm:prSet presAssocID="{B2707CE6-EBF0-4A43-81BB-8F7E5FACAEBD}" presName="desTx" presStyleLbl="alignAccFollowNode1" presStyleIdx="0" presStyleCnt="2" custScaleY="92869" custLinFactNeighborX="3626" custLinFactNeighborY="-1755">
        <dgm:presLayoutVars>
          <dgm:bulletEnabled val="1"/>
        </dgm:presLayoutVars>
      </dgm:prSet>
      <dgm:spPr/>
    </dgm:pt>
    <dgm:pt modelId="{68ADD22C-BF9E-4FAC-A75C-10DA2DAA95B8}" type="pres">
      <dgm:prSet presAssocID="{5FD8C409-F62B-498B-8CF8-93DC85ECFED8}" presName="space" presStyleCnt="0"/>
      <dgm:spPr/>
    </dgm:pt>
    <dgm:pt modelId="{00FF34BD-9077-46DF-AAEE-5490310E9DFB}" type="pres">
      <dgm:prSet presAssocID="{30DB585B-C4F7-40F2-AF72-0B359D3D1519}" presName="composite" presStyleCnt="0"/>
      <dgm:spPr/>
    </dgm:pt>
    <dgm:pt modelId="{5142AD35-EFFC-4432-8DE4-63DFA0E6F134}" type="pres">
      <dgm:prSet presAssocID="{30DB585B-C4F7-40F2-AF72-0B359D3D1519}" presName="parTx" presStyleLbl="alignNode1" presStyleIdx="1" presStyleCnt="2" custLinFactNeighborX="-3928" custLinFactNeighborY="4753">
        <dgm:presLayoutVars>
          <dgm:chMax val="0"/>
          <dgm:chPref val="0"/>
          <dgm:bulletEnabled val="1"/>
        </dgm:presLayoutVars>
      </dgm:prSet>
      <dgm:spPr/>
    </dgm:pt>
    <dgm:pt modelId="{DD8F7C5F-F8D9-43EC-BE40-73AF7133BC91}" type="pres">
      <dgm:prSet presAssocID="{30DB585B-C4F7-40F2-AF72-0B359D3D1519}" presName="desTx" presStyleLbl="alignAccFollowNode1" presStyleIdx="1" presStyleCnt="2" custScaleY="94649" custLinFactNeighborX="-3928" custLinFactNeighborY="-1532">
        <dgm:presLayoutVars>
          <dgm:bulletEnabled val="1"/>
        </dgm:presLayoutVars>
      </dgm:prSet>
      <dgm:spPr/>
    </dgm:pt>
  </dgm:ptLst>
  <dgm:cxnLst>
    <dgm:cxn modelId="{6B253900-A774-45FF-985D-64509E7A4E5A}" type="presOf" srcId="{30DB585B-C4F7-40F2-AF72-0B359D3D1519}" destId="{5142AD35-EFFC-4432-8DE4-63DFA0E6F134}" srcOrd="0" destOrd="0" presId="urn:microsoft.com/office/officeart/2005/8/layout/hList1"/>
    <dgm:cxn modelId="{96C2FD06-169A-4EB9-A3A1-60999A7C0B9A}" srcId="{34134BD8-C1D8-4BC3-9844-4D6DBD16A401}" destId="{2711F732-F94A-4159-AED8-C9D15DB82C4B}" srcOrd="0" destOrd="0" parTransId="{9AEC8576-BC21-4362-9CF9-D91D2E9842C9}" sibTransId="{96007A5F-B504-4AD2-982C-A9EA98C0417C}"/>
    <dgm:cxn modelId="{0767900A-BBE9-4DF1-845B-ADF4E3046957}" srcId="{B2707CE6-EBF0-4A43-81BB-8F7E5FACAEBD}" destId="{481BE14E-4467-4E4A-90F9-0D70496D48FC}" srcOrd="3" destOrd="0" parTransId="{CBB65DBB-EA92-4F06-8829-6807184A1F7C}" sibTransId="{EF3CFB65-E312-4E89-BF40-F5AFDFEB4FA6}"/>
    <dgm:cxn modelId="{0411A10B-4A7E-48FE-8A4C-0528AC77B3EC}" type="presOf" srcId="{07347F50-8F21-4C69-BA45-3FBACCEACC80}" destId="{DD8F7C5F-F8D9-43EC-BE40-73AF7133BC91}" srcOrd="0" destOrd="0" presId="urn:microsoft.com/office/officeart/2005/8/layout/hList1"/>
    <dgm:cxn modelId="{85D6DC12-3248-40A5-B2CD-3E3526AFCF7F}" srcId="{E40AB9C9-8193-4B5D-9564-B3D0F6FEE0EC}" destId="{15EFADBE-3C8F-46AF-9C92-DD5C0F4564C5}" srcOrd="2" destOrd="0" parTransId="{46380ECA-6997-480E-AC87-2E16EDFE65F8}" sibTransId="{8049A9A9-E379-49EC-A3A5-B9D3FCBA71C9}"/>
    <dgm:cxn modelId="{7C743120-BEDD-4E84-9F6E-30EA9A793AD8}" type="presOf" srcId="{13DDA795-F7CC-43E8-994B-B233751CA626}" destId="{DD8F7C5F-F8D9-43EC-BE40-73AF7133BC91}" srcOrd="0" destOrd="8" presId="urn:microsoft.com/office/officeart/2005/8/layout/hList1"/>
    <dgm:cxn modelId="{83E78923-B690-4D49-B175-6CC62B056B2E}" type="presOf" srcId="{63D9ACE7-4D65-421E-A7A1-AA6A1D0A7BC1}" destId="{DD8F7C5F-F8D9-43EC-BE40-73AF7133BC91}" srcOrd="0" destOrd="1" presId="urn:microsoft.com/office/officeart/2005/8/layout/hList1"/>
    <dgm:cxn modelId="{AD2B6034-536C-4B47-B0CD-91AB88A4622E}" type="presOf" srcId="{481BE14E-4467-4E4A-90F9-0D70496D48FC}" destId="{22B8181A-CFEC-4C0D-AEE5-07817B229CB5}" srcOrd="0" destOrd="6" presId="urn:microsoft.com/office/officeart/2005/8/layout/hList1"/>
    <dgm:cxn modelId="{583F6E37-1F59-462A-B783-99A003F9CE05}" srcId="{6065E981-C108-443F-AAD6-F5410EA2B25A}" destId="{B2707CE6-EBF0-4A43-81BB-8F7E5FACAEBD}" srcOrd="0" destOrd="0" parTransId="{069DE891-162B-49F3-A882-6E201AA2D73C}" sibTransId="{5FD8C409-F62B-498B-8CF8-93DC85ECFED8}"/>
    <dgm:cxn modelId="{EE55EA39-1528-47AC-8677-13D102D42FAC}" srcId="{E40AB9C9-8193-4B5D-9564-B3D0F6FEE0EC}" destId="{13DDA795-F7CC-43E8-994B-B233751CA626}" srcOrd="0" destOrd="0" parTransId="{D8785831-1915-4B68-90BA-F443876AC9C3}" sibTransId="{BBDE417B-0401-4826-B8D6-4FC76E22F7A7}"/>
    <dgm:cxn modelId="{293CBA3A-D537-4FD6-A595-449315917CC8}" type="presOf" srcId="{ABB817FD-0D99-457E-82C8-36B55C7687BD}" destId="{22B8181A-CFEC-4C0D-AEE5-07817B229CB5}" srcOrd="0" destOrd="0" presId="urn:microsoft.com/office/officeart/2005/8/layout/hList1"/>
    <dgm:cxn modelId="{99456B3C-A432-4804-96CB-0D8F9900C008}" srcId="{B2707CE6-EBF0-4A43-81BB-8F7E5FACAEBD}" destId="{ABB817FD-0D99-457E-82C8-36B55C7687BD}" srcOrd="0" destOrd="0" parTransId="{765E282C-70E6-45D6-A654-F8E046BC91DD}" sibTransId="{D2839C4A-D7DF-4778-82DA-7D9431135540}"/>
    <dgm:cxn modelId="{45659F3C-06F9-4E31-A8C9-70EF89211E97}" type="presOf" srcId="{6065E981-C108-443F-AAD6-F5410EA2B25A}" destId="{AD0686B6-30FC-401C-A7D0-1372F248F3DE}" srcOrd="0" destOrd="0" presId="urn:microsoft.com/office/officeart/2005/8/layout/hList1"/>
    <dgm:cxn modelId="{36C01B5C-AE6F-4356-AAB6-6033F700E4B5}" type="presOf" srcId="{E40AB9C9-8193-4B5D-9564-B3D0F6FEE0EC}" destId="{DD8F7C5F-F8D9-43EC-BE40-73AF7133BC91}" srcOrd="0" destOrd="7" presId="urn:microsoft.com/office/officeart/2005/8/layout/hList1"/>
    <dgm:cxn modelId="{CD522D5E-9719-42F3-81ED-A7FEFF5DF9BA}" type="presOf" srcId="{5E445768-A86F-4C92-8628-D6F636FBEB25}" destId="{22B8181A-CFEC-4C0D-AEE5-07817B229CB5}" srcOrd="0" destOrd="2" presId="urn:microsoft.com/office/officeart/2005/8/layout/hList1"/>
    <dgm:cxn modelId="{C873D648-0F26-4109-AE6B-A1086971CBF2}" type="presOf" srcId="{34134BD8-C1D8-4BC3-9844-4D6DBD16A401}" destId="{22B8181A-CFEC-4C0D-AEE5-07817B229CB5}" srcOrd="0" destOrd="4" presId="urn:microsoft.com/office/officeart/2005/8/layout/hList1"/>
    <dgm:cxn modelId="{6847CF69-D533-41AE-A65A-E10C38A027D8}" srcId="{481BE14E-4467-4E4A-90F9-0D70496D48FC}" destId="{86CF09B5-E27A-4D6C-8208-9104ABA2FFEC}" srcOrd="0" destOrd="0" parTransId="{7B0802A4-5C39-460B-8527-187AA0A65C27}" sibTransId="{5535B898-B6A4-4348-8CB9-0997518300D0}"/>
    <dgm:cxn modelId="{C990804A-483C-40FA-9330-E72A1B2E11BE}" srcId="{07347F50-8F21-4C69-BA45-3FBACCEACC80}" destId="{E3F4E72E-06FF-40BD-8D82-4DD35B6C28F9}" srcOrd="1" destOrd="0" parTransId="{7F0C59DB-545B-4EDE-BD02-E953D643CADD}" sibTransId="{7E9CD7F8-35C8-473F-9285-DF8631DAF9A1}"/>
    <dgm:cxn modelId="{05FC1F4B-FB91-4FFF-BF0B-0DB5D792F6DA}" type="presOf" srcId="{E3F4E72E-06FF-40BD-8D82-4DD35B6C28F9}" destId="{DD8F7C5F-F8D9-43EC-BE40-73AF7133BC91}" srcOrd="0" destOrd="2" presId="urn:microsoft.com/office/officeart/2005/8/layout/hList1"/>
    <dgm:cxn modelId="{79D4684B-F0FE-49C1-B5F0-771938A48A49}" srcId="{30DB585B-C4F7-40F2-AF72-0B359D3D1519}" destId="{07347F50-8F21-4C69-BA45-3FBACCEACC80}" srcOrd="0" destOrd="0" parTransId="{3639560A-6F79-4F3B-9216-EF206D0AD846}" sibTransId="{7DF8D4FB-4E96-421E-B282-0DD31A2E034F}"/>
    <dgm:cxn modelId="{BF250F74-4AAE-4BF1-8D04-34B04DF87181}" srcId="{E40AB9C9-8193-4B5D-9564-B3D0F6FEE0EC}" destId="{DDB40269-60F8-4907-8F44-5CDE9530B030}" srcOrd="1" destOrd="0" parTransId="{FD942CE7-379D-433E-8293-DBD314D36317}" sibTransId="{51AFBD28-BA2D-46F0-84F2-88F3907A7EF0}"/>
    <dgm:cxn modelId="{288BEB74-CBB0-4E5C-97A2-2C05A2EDE47C}" type="presOf" srcId="{DDB40269-60F8-4907-8F44-5CDE9530B030}" destId="{DD8F7C5F-F8D9-43EC-BE40-73AF7133BC91}" srcOrd="0" destOrd="9" presId="urn:microsoft.com/office/officeart/2005/8/layout/hList1"/>
    <dgm:cxn modelId="{8903CA77-B09D-4327-AC6F-2CEB65267053}" srcId="{B2707CE6-EBF0-4A43-81BB-8F7E5FACAEBD}" destId="{34134BD8-C1D8-4BC3-9844-4D6DBD16A401}" srcOrd="2" destOrd="0" parTransId="{D1778C58-3BDE-495D-BB17-A7F18F81667C}" sibTransId="{621ED917-056C-4E72-9036-42081978069B}"/>
    <dgm:cxn modelId="{976CD279-EB56-4B2F-896B-A6B9393ED512}" srcId="{5E445768-A86F-4C92-8628-D6F636FBEB25}" destId="{961A3DF0-362A-4B27-B9E6-6EFCB9EDA594}" srcOrd="0" destOrd="0" parTransId="{35B5BBD9-660F-4FC6-B148-BC89B287B468}" sibTransId="{BE63EB3C-783B-4AE7-BDA9-CFD8D92F669D}"/>
    <dgm:cxn modelId="{B06DE25A-D860-445B-96C7-2C916962F8B6}" srcId="{481BE14E-4467-4E4A-90F9-0D70496D48FC}" destId="{832F83F1-13F2-4EA3-9903-62763EFEB7EE}" srcOrd="1" destOrd="0" parTransId="{8F6900CD-93A0-424F-819A-4F326D6458BF}" sibTransId="{0DE4ACB8-3BE3-4F94-87A4-B27EA92AB33B}"/>
    <dgm:cxn modelId="{ED97B37F-19E2-4C08-9430-FE03F43F3C9D}" srcId="{B2707CE6-EBF0-4A43-81BB-8F7E5FACAEBD}" destId="{5E445768-A86F-4C92-8628-D6F636FBEB25}" srcOrd="1" destOrd="0" parTransId="{C0FAA071-32A9-4A13-86F2-35FCD494680A}" sibTransId="{A0C158CF-F3E5-4582-84C1-E6E59D6345C7}"/>
    <dgm:cxn modelId="{CD3ACD80-6A67-45A6-A937-EC2D2B05B50E}" type="presOf" srcId="{1185D8B2-9A32-4909-B450-D1FDE65FC754}" destId="{22B8181A-CFEC-4C0D-AEE5-07817B229CB5}" srcOrd="0" destOrd="1" presId="urn:microsoft.com/office/officeart/2005/8/layout/hList1"/>
    <dgm:cxn modelId="{0DC2108E-4EA0-4BC9-B5F6-DD6612725BCD}" srcId="{ABB817FD-0D99-457E-82C8-36B55C7687BD}" destId="{1185D8B2-9A32-4909-B450-D1FDE65FC754}" srcOrd="0" destOrd="0" parTransId="{51BD2A93-39E6-4AAA-88E3-48788B0450AF}" sibTransId="{DFEE27B3-BE6D-46B8-8668-49B3325892A8}"/>
    <dgm:cxn modelId="{0C13C299-5AE5-45F4-BFF1-93F1C0827839}" type="presOf" srcId="{E8C778AE-06FF-4588-A550-DC88634B7756}" destId="{DD8F7C5F-F8D9-43EC-BE40-73AF7133BC91}" srcOrd="0" destOrd="3" presId="urn:microsoft.com/office/officeart/2005/8/layout/hList1"/>
    <dgm:cxn modelId="{9E767D9C-1891-4145-B7C1-3EAC15C59012}" type="presOf" srcId="{AC086C79-6F53-47EF-BD8F-DD2EDD205A92}" destId="{DD8F7C5F-F8D9-43EC-BE40-73AF7133BC91}" srcOrd="0" destOrd="6" presId="urn:microsoft.com/office/officeart/2005/8/layout/hList1"/>
    <dgm:cxn modelId="{92BF5EB1-255C-4001-B259-3948833A99CB}" type="presOf" srcId="{911D7425-532A-49FE-812A-56C252920E8B}" destId="{DD8F7C5F-F8D9-43EC-BE40-73AF7133BC91}" srcOrd="0" destOrd="4" presId="urn:microsoft.com/office/officeart/2005/8/layout/hList1"/>
    <dgm:cxn modelId="{ABC8A8B5-40D5-48EC-8E54-DF557C5141ED}" type="presOf" srcId="{86CF09B5-E27A-4D6C-8208-9104ABA2FFEC}" destId="{22B8181A-CFEC-4C0D-AEE5-07817B229CB5}" srcOrd="0" destOrd="7" presId="urn:microsoft.com/office/officeart/2005/8/layout/hList1"/>
    <dgm:cxn modelId="{0FF8D1C5-A82C-481C-8D5B-BD7BC22A7055}" type="presOf" srcId="{832F83F1-13F2-4EA3-9903-62763EFEB7EE}" destId="{22B8181A-CFEC-4C0D-AEE5-07817B229CB5}" srcOrd="0" destOrd="8" presId="urn:microsoft.com/office/officeart/2005/8/layout/hList1"/>
    <dgm:cxn modelId="{FC1F20C6-7C51-47A5-BD52-632CBE453E8A}" srcId="{07347F50-8F21-4C69-BA45-3FBACCEACC80}" destId="{63D9ACE7-4D65-421E-A7A1-AA6A1D0A7BC1}" srcOrd="0" destOrd="0" parTransId="{2F937CFF-118E-4869-AAB3-359E012238AB}" sibTransId="{39252224-E80E-4920-85AD-D96F0509E5AA}"/>
    <dgm:cxn modelId="{46BDFFC7-E95B-44C8-9139-5866EABD4DE9}" type="presOf" srcId="{15EFADBE-3C8F-46AF-9C92-DD5C0F4564C5}" destId="{DD8F7C5F-F8D9-43EC-BE40-73AF7133BC91}" srcOrd="0" destOrd="10" presId="urn:microsoft.com/office/officeart/2005/8/layout/hList1"/>
    <dgm:cxn modelId="{87B6A4C8-412F-4B8C-8432-C986A3729244}" srcId="{30DB585B-C4F7-40F2-AF72-0B359D3D1519}" destId="{AC086C79-6F53-47EF-BD8F-DD2EDD205A92}" srcOrd="1" destOrd="0" parTransId="{745B981B-5D22-4AA5-94EF-29BF9B5C3E22}" sibTransId="{5AB33149-F09C-4400-A438-B27679E674F0}"/>
    <dgm:cxn modelId="{C5F997CE-4339-4890-8E5D-B3F8DBF9E6AA}" srcId="{30DB585B-C4F7-40F2-AF72-0B359D3D1519}" destId="{E40AB9C9-8193-4B5D-9564-B3D0F6FEE0EC}" srcOrd="2" destOrd="0" parTransId="{5B131C87-6C92-4511-B69D-24471085253B}" sibTransId="{804DD38E-C24B-4AA6-8857-3D5B5A8060D9}"/>
    <dgm:cxn modelId="{37864ED9-D7D7-4619-97A0-43485298A052}" srcId="{E8C778AE-06FF-4588-A550-DC88634B7756}" destId="{6D635B40-CA87-405B-AEAB-3788516DF379}" srcOrd="1" destOrd="0" parTransId="{E914E4D3-1594-4D00-AC9F-B5E286E65D71}" sibTransId="{19CA02A1-125D-41A4-8533-38C1DF1B5700}"/>
    <dgm:cxn modelId="{3B6143DD-A67F-4F6F-BBC5-2A217EF20C68}" srcId="{6065E981-C108-443F-AAD6-F5410EA2B25A}" destId="{30DB585B-C4F7-40F2-AF72-0B359D3D1519}" srcOrd="1" destOrd="0" parTransId="{2FABD079-756D-4F46-ABF1-09A2F9CE665E}" sibTransId="{7AF0583F-6D84-4E7B-8A8E-091DC2D46DAD}"/>
    <dgm:cxn modelId="{8A2FFDE7-743C-4243-8133-4E3A0EBC1953}" srcId="{E8C778AE-06FF-4588-A550-DC88634B7756}" destId="{911D7425-532A-49FE-812A-56C252920E8B}" srcOrd="0" destOrd="0" parTransId="{4F77A803-8646-47E6-83D0-F18C7C43BE07}" sibTransId="{9D26FF6B-F5B5-42DE-ABF5-EE81CF70D289}"/>
    <dgm:cxn modelId="{FABDCCED-42B3-435C-A6B5-371E2591E223}" type="presOf" srcId="{B2707CE6-EBF0-4A43-81BB-8F7E5FACAEBD}" destId="{2CF9413D-BAF8-4B03-A9B0-4752DCE99A20}" srcOrd="0" destOrd="0" presId="urn:microsoft.com/office/officeart/2005/8/layout/hList1"/>
    <dgm:cxn modelId="{C040A4EF-C3AA-49CD-92DD-EE181CF6F46F}" type="presOf" srcId="{2711F732-F94A-4159-AED8-C9D15DB82C4B}" destId="{22B8181A-CFEC-4C0D-AEE5-07817B229CB5}" srcOrd="0" destOrd="5" presId="urn:microsoft.com/office/officeart/2005/8/layout/hList1"/>
    <dgm:cxn modelId="{FE920EF0-C1E9-4EE5-A30E-458775C1B956}" type="presOf" srcId="{961A3DF0-362A-4B27-B9E6-6EFCB9EDA594}" destId="{22B8181A-CFEC-4C0D-AEE5-07817B229CB5}" srcOrd="0" destOrd="3" presId="urn:microsoft.com/office/officeart/2005/8/layout/hList1"/>
    <dgm:cxn modelId="{D36987F2-B9E3-4A7C-BF08-8B174E23B8EE}" srcId="{07347F50-8F21-4C69-BA45-3FBACCEACC80}" destId="{E8C778AE-06FF-4588-A550-DC88634B7756}" srcOrd="2" destOrd="0" parTransId="{02FC0B8A-B56A-4C74-8F8D-D0BD7255306E}" sibTransId="{9356DC97-8D3A-421B-9195-BBF0772E2F04}"/>
    <dgm:cxn modelId="{EA080BFB-962E-43AA-8477-DEAAD4374D40}" type="presOf" srcId="{6D635B40-CA87-405B-AEAB-3788516DF379}" destId="{DD8F7C5F-F8D9-43EC-BE40-73AF7133BC91}" srcOrd="0" destOrd="5" presId="urn:microsoft.com/office/officeart/2005/8/layout/hList1"/>
    <dgm:cxn modelId="{D2B2FD95-4023-4485-9E14-3E3667A9ED9D}" type="presParOf" srcId="{AD0686B6-30FC-401C-A7D0-1372F248F3DE}" destId="{586D1C00-F7FC-42C3-A446-9F16D9FC54A7}" srcOrd="0" destOrd="0" presId="urn:microsoft.com/office/officeart/2005/8/layout/hList1"/>
    <dgm:cxn modelId="{0E4F25D4-08C9-488D-A5B0-BDE1832F6116}" type="presParOf" srcId="{586D1C00-F7FC-42C3-A446-9F16D9FC54A7}" destId="{2CF9413D-BAF8-4B03-A9B0-4752DCE99A20}" srcOrd="0" destOrd="0" presId="urn:microsoft.com/office/officeart/2005/8/layout/hList1"/>
    <dgm:cxn modelId="{211BFDF9-91EC-4AD7-8219-CB86AD3861EF}" type="presParOf" srcId="{586D1C00-F7FC-42C3-A446-9F16D9FC54A7}" destId="{22B8181A-CFEC-4C0D-AEE5-07817B229CB5}" srcOrd="1" destOrd="0" presId="urn:microsoft.com/office/officeart/2005/8/layout/hList1"/>
    <dgm:cxn modelId="{2BA928A4-2D74-4173-B39A-BBDBF2D6EF50}" type="presParOf" srcId="{AD0686B6-30FC-401C-A7D0-1372F248F3DE}" destId="{68ADD22C-BF9E-4FAC-A75C-10DA2DAA95B8}" srcOrd="1" destOrd="0" presId="urn:microsoft.com/office/officeart/2005/8/layout/hList1"/>
    <dgm:cxn modelId="{E7BD8B7C-AD36-4B0B-87C7-25D5E7458575}" type="presParOf" srcId="{AD0686B6-30FC-401C-A7D0-1372F248F3DE}" destId="{00FF34BD-9077-46DF-AAEE-5490310E9DFB}" srcOrd="2" destOrd="0" presId="urn:microsoft.com/office/officeart/2005/8/layout/hList1"/>
    <dgm:cxn modelId="{9F4E836D-9081-4871-B5B8-994980AC92A2}" type="presParOf" srcId="{00FF34BD-9077-46DF-AAEE-5490310E9DFB}" destId="{5142AD35-EFFC-4432-8DE4-63DFA0E6F134}" srcOrd="0" destOrd="0" presId="urn:microsoft.com/office/officeart/2005/8/layout/hList1"/>
    <dgm:cxn modelId="{C693FF96-AD51-40AE-B567-FCD94771CD6E}" type="presParOf" srcId="{00FF34BD-9077-46DF-AAEE-5490310E9DFB}" destId="{DD8F7C5F-F8D9-43EC-BE40-73AF7133BC91}"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F9413D-BAF8-4B03-A9B0-4752DCE99A20}">
      <dsp:nvSpPr>
        <dsp:cNvPr id="0" name=""/>
        <dsp:cNvSpPr/>
      </dsp:nvSpPr>
      <dsp:spPr>
        <a:xfrm>
          <a:off x="199581" y="64606"/>
          <a:ext cx="5502603" cy="879930"/>
        </a:xfrm>
        <a:prstGeom prst="rect">
          <a:avLst/>
        </a:prstGeom>
        <a:solidFill>
          <a:schemeClr val="accent2"/>
        </a:solidFill>
        <a:ln w="15875" cap="flat" cmpd="sng" algn="ctr">
          <a:solidFill>
            <a:schemeClr val="accent2">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de-AT" sz="2400" b="1" kern="1200" dirty="0"/>
            <a:t>Genehmigung und Betriebsvorschriften</a:t>
          </a:r>
        </a:p>
      </dsp:txBody>
      <dsp:txXfrm>
        <a:off x="199581" y="64606"/>
        <a:ext cx="5502603" cy="879930"/>
      </dsp:txXfrm>
    </dsp:sp>
    <dsp:sp modelId="{22B8181A-CFEC-4C0D-AEE5-07817B229CB5}">
      <dsp:nvSpPr>
        <dsp:cNvPr id="0" name=""/>
        <dsp:cNvSpPr/>
      </dsp:nvSpPr>
      <dsp:spPr>
        <a:xfrm>
          <a:off x="199581" y="981987"/>
          <a:ext cx="5502603" cy="4066324"/>
        </a:xfrm>
        <a:prstGeom prst="rect">
          <a:avLst/>
        </a:prstGeom>
        <a:solidFill>
          <a:schemeClr val="accent2">
            <a:lumMod val="20000"/>
            <a:lumOff val="80000"/>
            <a:alpha val="90000"/>
          </a:schemeClr>
        </a:solidFill>
        <a:ln w="15875" cap="flat" cmpd="sng" algn="ctr">
          <a:solidFill>
            <a:schemeClr val="accent5">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de-AT" sz="2400" b="1" kern="1200" dirty="0"/>
            <a:t>Grundstückswidmung:</a:t>
          </a:r>
        </a:p>
        <a:p>
          <a:pPr marL="457200" lvl="2" indent="-228600" algn="l" defTabSz="1066800">
            <a:lnSpc>
              <a:spcPct val="90000"/>
            </a:lnSpc>
            <a:spcBef>
              <a:spcPct val="0"/>
            </a:spcBef>
            <a:spcAft>
              <a:spcPct val="15000"/>
            </a:spcAft>
            <a:buChar char="•"/>
          </a:pPr>
          <a:r>
            <a:rPr lang="de-AT" sz="2400" b="0" kern="1200" dirty="0"/>
            <a:t>Raumordnung</a:t>
          </a:r>
        </a:p>
        <a:p>
          <a:pPr marL="228600" lvl="1" indent="-228600" algn="l" defTabSz="1066800">
            <a:lnSpc>
              <a:spcPct val="90000"/>
            </a:lnSpc>
            <a:spcBef>
              <a:spcPct val="0"/>
            </a:spcBef>
            <a:spcAft>
              <a:spcPct val="15000"/>
            </a:spcAft>
            <a:buChar char="•"/>
          </a:pPr>
          <a:r>
            <a:rPr lang="de-AT" sz="2400" b="1" kern="1200" dirty="0"/>
            <a:t>Errichtungsbewilligung</a:t>
          </a:r>
        </a:p>
        <a:p>
          <a:pPr marL="457200" lvl="2" indent="-228600" algn="l" defTabSz="1066800">
            <a:lnSpc>
              <a:spcPct val="90000"/>
            </a:lnSpc>
            <a:spcBef>
              <a:spcPct val="0"/>
            </a:spcBef>
            <a:spcAft>
              <a:spcPct val="15000"/>
            </a:spcAft>
            <a:buChar char="•"/>
          </a:pPr>
          <a:r>
            <a:rPr lang="de-AT" sz="2400" b="0" kern="1200" dirty="0"/>
            <a:t>AWG, </a:t>
          </a:r>
          <a:r>
            <a:rPr lang="de-AT" sz="2400" b="0" kern="1200" dirty="0" err="1"/>
            <a:t>ElWOG</a:t>
          </a:r>
          <a:r>
            <a:rPr lang="de-AT" sz="2400" b="0" kern="1200" dirty="0"/>
            <a:t>, GewO</a:t>
          </a:r>
        </a:p>
        <a:p>
          <a:pPr marL="228600" lvl="1" indent="-228600" algn="l" defTabSz="1066800">
            <a:lnSpc>
              <a:spcPct val="90000"/>
            </a:lnSpc>
            <a:spcBef>
              <a:spcPct val="0"/>
            </a:spcBef>
            <a:spcAft>
              <a:spcPct val="15000"/>
            </a:spcAft>
            <a:buChar char="•"/>
          </a:pPr>
          <a:r>
            <a:rPr lang="de-AT" sz="2400" b="1" kern="1200" dirty="0"/>
            <a:t>Wiederkehrende Überprüfungen</a:t>
          </a:r>
        </a:p>
        <a:p>
          <a:pPr marL="457200" lvl="2" indent="-228600" algn="l" defTabSz="1066800">
            <a:lnSpc>
              <a:spcPct val="90000"/>
            </a:lnSpc>
            <a:spcBef>
              <a:spcPct val="0"/>
            </a:spcBef>
            <a:spcAft>
              <a:spcPct val="15000"/>
            </a:spcAft>
            <a:buChar char="•"/>
          </a:pPr>
          <a:r>
            <a:rPr lang="de-AT" sz="2400" b="0" kern="1200" dirty="0"/>
            <a:t>AWG, </a:t>
          </a:r>
          <a:r>
            <a:rPr lang="de-AT" sz="2400" b="0" kern="1200" dirty="0" err="1"/>
            <a:t>ElWOG</a:t>
          </a:r>
          <a:r>
            <a:rPr lang="de-AT" sz="2400" b="0" kern="1200" dirty="0"/>
            <a:t>, GewO</a:t>
          </a:r>
        </a:p>
        <a:p>
          <a:pPr marL="228600" lvl="1" indent="-228600" algn="l" defTabSz="1066800">
            <a:lnSpc>
              <a:spcPct val="90000"/>
            </a:lnSpc>
            <a:spcBef>
              <a:spcPct val="0"/>
            </a:spcBef>
            <a:spcAft>
              <a:spcPct val="15000"/>
            </a:spcAft>
            <a:buChar char="•"/>
          </a:pPr>
          <a:r>
            <a:rPr lang="de-AT" sz="2400" b="1" kern="1200" dirty="0"/>
            <a:t>Energiefortleitung</a:t>
          </a:r>
        </a:p>
        <a:p>
          <a:pPr marL="457200" lvl="2" indent="-228600" algn="l" defTabSz="1066800">
            <a:lnSpc>
              <a:spcPct val="90000"/>
            </a:lnSpc>
            <a:spcBef>
              <a:spcPct val="0"/>
            </a:spcBef>
            <a:spcAft>
              <a:spcPct val="15000"/>
            </a:spcAft>
            <a:buChar char="•"/>
          </a:pPr>
          <a:r>
            <a:rPr lang="de-AT" sz="2400" b="0" kern="1200" dirty="0"/>
            <a:t>Starkstromwegerecht</a:t>
          </a:r>
        </a:p>
        <a:p>
          <a:pPr marL="457200" lvl="2" indent="-228600" algn="l" defTabSz="1066800">
            <a:lnSpc>
              <a:spcPct val="90000"/>
            </a:lnSpc>
            <a:spcBef>
              <a:spcPct val="0"/>
            </a:spcBef>
            <a:spcAft>
              <a:spcPct val="15000"/>
            </a:spcAft>
            <a:buChar char="•"/>
          </a:pPr>
          <a:r>
            <a:rPr lang="de-AT" sz="2400" b="0" kern="1200" dirty="0"/>
            <a:t>GewO</a:t>
          </a:r>
        </a:p>
      </dsp:txBody>
      <dsp:txXfrm>
        <a:off x="199581" y="981987"/>
        <a:ext cx="5502603" cy="4066324"/>
      </dsp:txXfrm>
    </dsp:sp>
    <dsp:sp modelId="{5142AD35-EFFC-4432-8DE4-63DFA0E6F134}">
      <dsp:nvSpPr>
        <dsp:cNvPr id="0" name=""/>
        <dsp:cNvSpPr/>
      </dsp:nvSpPr>
      <dsp:spPr>
        <a:xfrm>
          <a:off x="6056883" y="45122"/>
          <a:ext cx="5502603" cy="879930"/>
        </a:xfrm>
        <a:prstGeom prst="rect">
          <a:avLst/>
        </a:prstGeom>
        <a:solidFill>
          <a:schemeClr val="accent2"/>
        </a:solidFill>
        <a:ln w="15875" cap="flat" cmpd="sng" algn="ctr">
          <a:solidFill>
            <a:schemeClr val="accent2">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de-AT" sz="2400" b="1" kern="1200" dirty="0"/>
            <a:t>Vermarktung und Unterstützungssysteme</a:t>
          </a:r>
        </a:p>
      </dsp:txBody>
      <dsp:txXfrm>
        <a:off x="6056883" y="45122"/>
        <a:ext cx="5502603" cy="879930"/>
      </dsp:txXfrm>
    </dsp:sp>
    <dsp:sp modelId="{DD8F7C5F-F8D9-43EC-BE40-73AF7133BC91}">
      <dsp:nvSpPr>
        <dsp:cNvPr id="0" name=""/>
        <dsp:cNvSpPr/>
      </dsp:nvSpPr>
      <dsp:spPr>
        <a:xfrm>
          <a:off x="6056883" y="933298"/>
          <a:ext cx="5502603" cy="4144263"/>
        </a:xfrm>
        <a:prstGeom prst="rect">
          <a:avLst/>
        </a:prstGeom>
        <a:solidFill>
          <a:schemeClr val="accent2">
            <a:lumMod val="20000"/>
            <a:lumOff val="80000"/>
            <a:alpha val="90000"/>
          </a:schemeClr>
        </a:solidFill>
        <a:ln w="15875" cap="flat" cmpd="sng" algn="ctr">
          <a:solidFill>
            <a:schemeClr val="accent5">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de-AT" sz="1800" b="1" kern="1200" dirty="0"/>
            <a:t>Strom</a:t>
          </a:r>
        </a:p>
        <a:p>
          <a:pPr marL="342900" lvl="2" indent="-171450" algn="l" defTabSz="800100">
            <a:lnSpc>
              <a:spcPct val="90000"/>
            </a:lnSpc>
            <a:spcBef>
              <a:spcPct val="0"/>
            </a:spcBef>
            <a:spcAft>
              <a:spcPct val="15000"/>
            </a:spcAft>
            <a:buFont typeface="+mj-lt"/>
            <a:buAutoNum type="arabicPeriod"/>
          </a:pPr>
          <a:r>
            <a:rPr lang="de-AT" sz="1800" b="1" kern="1200" dirty="0"/>
            <a:t> Freie Vermarktung am Strommarkt</a:t>
          </a:r>
          <a:br>
            <a:rPr lang="de-AT" sz="1800" b="1" kern="1200" dirty="0"/>
          </a:br>
          <a:r>
            <a:rPr lang="de-AT" sz="1000" b="1" kern="1200" dirty="0"/>
            <a:t> </a:t>
          </a:r>
          <a:endParaRPr lang="de-AT" sz="1800" b="1" kern="1200" dirty="0"/>
        </a:p>
        <a:p>
          <a:pPr marL="342900" lvl="2" indent="-171450" algn="l" defTabSz="800100">
            <a:lnSpc>
              <a:spcPct val="90000"/>
            </a:lnSpc>
            <a:spcBef>
              <a:spcPct val="0"/>
            </a:spcBef>
            <a:spcAft>
              <a:spcPct val="15000"/>
            </a:spcAft>
            <a:buFont typeface="+mj-lt"/>
            <a:buAutoNum type="arabicPeriod"/>
          </a:pPr>
          <a:r>
            <a:rPr lang="de-DE" sz="1800" b="1" kern="1200" dirty="0"/>
            <a:t> ÖSG Abnahmepflicht zum Marktpreis für Anlagen</a:t>
          </a:r>
          <a:br>
            <a:rPr lang="de-DE" sz="1800" b="1" kern="1200" dirty="0"/>
          </a:br>
          <a:r>
            <a:rPr lang="de-DE" sz="1800" b="1" kern="1200" dirty="0"/>
            <a:t> &lt; 500 </a:t>
          </a:r>
          <a:r>
            <a:rPr lang="de-DE" sz="1800" b="1" kern="1200" dirty="0" err="1"/>
            <a:t>kW</a:t>
          </a:r>
          <a:r>
            <a:rPr lang="de-DE" sz="1800" b="1" kern="1200" baseline="-25000" dirty="0" err="1"/>
            <a:t>e</a:t>
          </a:r>
          <a:r>
            <a:rPr lang="de-DE" sz="1800" b="1" kern="1200" baseline="-25000" dirty="0"/>
            <a:t>. </a:t>
          </a:r>
          <a:r>
            <a:rPr lang="de-DE" sz="1800" b="1" kern="1200" dirty="0"/>
            <a:t>(bis Ende 2030)</a:t>
          </a:r>
          <a:br>
            <a:rPr lang="de-DE" sz="1800" b="1" kern="1200" dirty="0"/>
          </a:br>
          <a:r>
            <a:rPr lang="de-DE" sz="1800" b="1" kern="1200" dirty="0"/>
            <a:t>bedingt durch die Novelle nicht mehr v Interesse</a:t>
          </a:r>
          <a:br>
            <a:rPr lang="de-DE" sz="1800" b="1" kern="1200" dirty="0"/>
          </a:br>
          <a:r>
            <a:rPr lang="de-DE" sz="1000" b="1" kern="1200" dirty="0"/>
            <a:t> </a:t>
          </a:r>
          <a:endParaRPr lang="de-AT" sz="1800" b="1" kern="1200" dirty="0"/>
        </a:p>
        <a:p>
          <a:pPr marL="342900" lvl="2" indent="-171450" algn="l" defTabSz="800100">
            <a:lnSpc>
              <a:spcPct val="90000"/>
            </a:lnSpc>
            <a:spcBef>
              <a:spcPct val="0"/>
            </a:spcBef>
            <a:spcAft>
              <a:spcPct val="15000"/>
            </a:spcAft>
            <a:buFont typeface="+mj-lt"/>
            <a:buAutoNum type="arabicPeriod"/>
          </a:pPr>
          <a:r>
            <a:rPr lang="de-AT" sz="1800" b="1" kern="1200" dirty="0"/>
            <a:t>Erneuerbaren-Ausbau-Gesetz (EAG)</a:t>
          </a:r>
        </a:p>
        <a:p>
          <a:pPr marL="514350" lvl="3" indent="-171450" algn="l" defTabSz="800100">
            <a:lnSpc>
              <a:spcPct val="90000"/>
            </a:lnSpc>
            <a:spcBef>
              <a:spcPct val="0"/>
            </a:spcBef>
            <a:spcAft>
              <a:spcPct val="15000"/>
            </a:spcAft>
            <a:buFont typeface="+mj-lt"/>
            <a:buAutoNum type="arabicPeriod"/>
          </a:pPr>
          <a:r>
            <a:rPr lang="de-AT" sz="1800" b="1" kern="1200" dirty="0"/>
            <a:t>Freie Vermarktung des Strom</a:t>
          </a:r>
        </a:p>
        <a:p>
          <a:pPr marL="514350" lvl="3" indent="-171450" algn="l" defTabSz="800100">
            <a:lnSpc>
              <a:spcPct val="90000"/>
            </a:lnSpc>
            <a:spcBef>
              <a:spcPct val="0"/>
            </a:spcBef>
            <a:spcAft>
              <a:spcPct val="15000"/>
            </a:spcAft>
            <a:buFont typeface="+mj-lt"/>
            <a:buAutoNum type="arabicPeriod"/>
          </a:pPr>
          <a:r>
            <a:rPr lang="de-AT" sz="1800" b="1" kern="1200" dirty="0"/>
            <a:t>Marktprämie zusätzlich zur Direktvermarktung via EAG Abwicklungsstelle </a:t>
          </a:r>
        </a:p>
        <a:p>
          <a:pPr marL="57150" lvl="1" indent="-57150" algn="l" defTabSz="466725">
            <a:lnSpc>
              <a:spcPct val="90000"/>
            </a:lnSpc>
            <a:spcBef>
              <a:spcPct val="0"/>
            </a:spcBef>
            <a:spcAft>
              <a:spcPct val="15000"/>
            </a:spcAft>
            <a:buFont typeface="+mj-lt"/>
            <a:buNone/>
          </a:pPr>
          <a:r>
            <a:rPr lang="de-DE" sz="1050" b="1" kern="1200" dirty="0"/>
            <a:t> </a:t>
          </a:r>
          <a:endParaRPr lang="de-AT" sz="1050" b="1" kern="1200" dirty="0"/>
        </a:p>
        <a:p>
          <a:pPr marL="171450" lvl="1" indent="-171450" algn="l" defTabSz="800100">
            <a:lnSpc>
              <a:spcPct val="90000"/>
            </a:lnSpc>
            <a:spcBef>
              <a:spcPct val="0"/>
            </a:spcBef>
            <a:spcAft>
              <a:spcPct val="15000"/>
            </a:spcAft>
            <a:buChar char="•"/>
          </a:pPr>
          <a:r>
            <a:rPr lang="de-AT" sz="1800" b="0" kern="1200" dirty="0"/>
            <a:t>Gas</a:t>
          </a:r>
        </a:p>
        <a:p>
          <a:pPr marL="342900" lvl="2" indent="-171450" algn="l" defTabSz="800100">
            <a:lnSpc>
              <a:spcPct val="90000"/>
            </a:lnSpc>
            <a:spcBef>
              <a:spcPct val="0"/>
            </a:spcBef>
            <a:spcAft>
              <a:spcPct val="15000"/>
            </a:spcAft>
            <a:buFont typeface="+mj-lt"/>
            <a:buAutoNum type="arabicPeriod"/>
          </a:pPr>
          <a:r>
            <a:rPr lang="de-AT" sz="1800" b="0" kern="1200" dirty="0"/>
            <a:t> EAG-Investitionszuschüsse-VO Gas</a:t>
          </a:r>
        </a:p>
        <a:p>
          <a:pPr marL="342900" lvl="2" indent="-171450" algn="l" defTabSz="800100">
            <a:lnSpc>
              <a:spcPct val="90000"/>
            </a:lnSpc>
            <a:spcBef>
              <a:spcPct val="0"/>
            </a:spcBef>
            <a:spcAft>
              <a:spcPct val="15000"/>
            </a:spcAft>
            <a:buFont typeface="+mj-lt"/>
            <a:buAutoNum type="arabicPeriod"/>
          </a:pPr>
          <a:r>
            <a:rPr lang="de-AT" sz="1800" b="0" kern="1200" dirty="0"/>
            <a:t> Erneuerbares-Gas-Gesetz (Entwurf) </a:t>
          </a:r>
        </a:p>
        <a:p>
          <a:pPr marL="342900" lvl="2" indent="-171450" algn="l" defTabSz="800100">
            <a:lnSpc>
              <a:spcPct val="90000"/>
            </a:lnSpc>
            <a:spcBef>
              <a:spcPct val="0"/>
            </a:spcBef>
            <a:spcAft>
              <a:spcPct val="15000"/>
            </a:spcAft>
            <a:buFont typeface="+mj-lt"/>
            <a:buAutoNum type="arabicPeriod"/>
          </a:pPr>
          <a:r>
            <a:rPr lang="de-AT" sz="1800" b="0" kern="1200" dirty="0"/>
            <a:t> Freie Vermarktung</a:t>
          </a:r>
        </a:p>
      </dsp:txBody>
      <dsp:txXfrm>
        <a:off x="6056883" y="933298"/>
        <a:ext cx="5502603" cy="4144263"/>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0.4107</cdr:x>
      <cdr:y>0.67518</cdr:y>
    </cdr:from>
    <cdr:to>
      <cdr:x>0.80599</cdr:x>
      <cdr:y>0.83529</cdr:y>
    </cdr:to>
    <cdr:sp macro="" textlink="">
      <cdr:nvSpPr>
        <cdr:cNvPr id="2" name="Textfeld 1">
          <a:extLst xmlns:a="http://schemas.openxmlformats.org/drawingml/2006/main">
            <a:ext uri="{FF2B5EF4-FFF2-40B4-BE49-F238E27FC236}">
              <a16:creationId xmlns:a16="http://schemas.microsoft.com/office/drawing/2014/main" id="{BA20105A-437E-4C6B-9337-A5DF455BDD93}"/>
            </a:ext>
          </a:extLst>
        </cdr:cNvPr>
        <cdr:cNvSpPr txBox="1"/>
      </cdr:nvSpPr>
      <cdr:spPr>
        <a:xfrm xmlns:a="http://schemas.openxmlformats.org/drawingml/2006/main">
          <a:off x="4876800" y="3406140"/>
          <a:ext cx="4693920" cy="80772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de-AT" sz="1100" b="1">
              <a:solidFill>
                <a:srgbClr val="FF0000"/>
              </a:solidFill>
            </a:rPr>
            <a:t>Durch die vorgeschlagene gesetzliche Änderung erfolgt bei Negativpreisen  marktkonform (freiwillig) eine Aussetzung der Einspeisung!</a:t>
          </a:r>
        </a:p>
      </cdr:txBody>
    </cdr:sp>
  </cdr:relSizeAnchor>
  <cdr:relSizeAnchor xmlns:cdr="http://schemas.openxmlformats.org/drawingml/2006/chartDrawing">
    <cdr:from>
      <cdr:x>0.77455</cdr:x>
      <cdr:y>0.44379</cdr:y>
    </cdr:from>
    <cdr:to>
      <cdr:x>0.79886</cdr:x>
      <cdr:y>0.68122</cdr:y>
    </cdr:to>
    <cdr:cxnSp macro="">
      <cdr:nvCxnSpPr>
        <cdr:cNvPr id="4" name="Gerade Verbindung mit Pfeil 3">
          <a:extLst xmlns:a="http://schemas.openxmlformats.org/drawingml/2006/main">
            <a:ext uri="{FF2B5EF4-FFF2-40B4-BE49-F238E27FC236}">
              <a16:creationId xmlns:a16="http://schemas.microsoft.com/office/drawing/2014/main" id="{41AF4A94-4E1E-4844-B2B4-A94E06AB1997}"/>
            </a:ext>
          </a:extLst>
        </cdr:cNvPr>
        <cdr:cNvCxnSpPr/>
      </cdr:nvCxnSpPr>
      <cdr:spPr>
        <a:xfrm xmlns:a="http://schemas.openxmlformats.org/drawingml/2006/main" flipV="1">
          <a:off x="7026907" y="1710267"/>
          <a:ext cx="220559" cy="915030"/>
        </a:xfrm>
        <a:prstGeom xmlns:a="http://schemas.openxmlformats.org/drawingml/2006/main" prst="straightConnector1">
          <a:avLst/>
        </a:prstGeom>
        <a:ln xmlns:a="http://schemas.openxmlformats.org/drawingml/2006/main" w="25400">
          <a:solidFill>
            <a:schemeClr val="accent6"/>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0.78808</cdr:x>
      <cdr:y>0.58659</cdr:y>
    </cdr:from>
    <cdr:to>
      <cdr:x>0.80259</cdr:x>
      <cdr:y>0.6826</cdr:y>
    </cdr:to>
    <cdr:cxnSp macro="">
      <cdr:nvCxnSpPr>
        <cdr:cNvPr id="5" name="Gerade Verbindung mit Pfeil 4">
          <a:extLst xmlns:a="http://schemas.openxmlformats.org/drawingml/2006/main">
            <a:ext uri="{FF2B5EF4-FFF2-40B4-BE49-F238E27FC236}">
              <a16:creationId xmlns:a16="http://schemas.microsoft.com/office/drawing/2014/main" id="{5817FDEE-C3B2-4F04-9A6D-31C53D535340}"/>
            </a:ext>
          </a:extLst>
        </cdr:cNvPr>
        <cdr:cNvCxnSpPr/>
      </cdr:nvCxnSpPr>
      <cdr:spPr>
        <a:xfrm xmlns:a="http://schemas.openxmlformats.org/drawingml/2006/main" flipV="1">
          <a:off x="7149687" y="2260600"/>
          <a:ext cx="131646" cy="370004"/>
        </a:xfrm>
        <a:prstGeom xmlns:a="http://schemas.openxmlformats.org/drawingml/2006/main" prst="straightConnector1">
          <a:avLst/>
        </a:prstGeom>
        <a:ln xmlns:a="http://schemas.openxmlformats.org/drawingml/2006/main" w="25400">
          <a:solidFill>
            <a:schemeClr val="accent1"/>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C43847D0-02D1-6016-5E16-B3232FA93F03}"/>
              </a:ext>
            </a:extLst>
          </p:cNvPr>
          <p:cNvSpPr>
            <a:spLocks noGrp="1"/>
          </p:cNvSpPr>
          <p:nvPr>
            <p:ph type="hdr" sz="quarter"/>
          </p:nvPr>
        </p:nvSpPr>
        <p:spPr>
          <a:xfrm>
            <a:off x="0" y="0"/>
            <a:ext cx="3076575" cy="512763"/>
          </a:xfrm>
          <a:prstGeom prst="rect">
            <a:avLst/>
          </a:prstGeom>
        </p:spPr>
        <p:txBody>
          <a:bodyPr vert="horz" lIns="91440" tIns="45720" rIns="91440" bIns="45720" rtlCol="0"/>
          <a:lstStyle>
            <a:lvl1pPr algn="l">
              <a:defRPr sz="1200"/>
            </a:lvl1pPr>
          </a:lstStyle>
          <a:p>
            <a:endParaRPr lang="de-AT"/>
          </a:p>
        </p:txBody>
      </p:sp>
      <p:sp>
        <p:nvSpPr>
          <p:cNvPr id="3" name="Datumsplatzhalter 2">
            <a:extLst>
              <a:ext uri="{FF2B5EF4-FFF2-40B4-BE49-F238E27FC236}">
                <a16:creationId xmlns:a16="http://schemas.microsoft.com/office/drawing/2014/main" id="{CD7E4E75-E251-DB58-E8B5-6032C2B186B8}"/>
              </a:ext>
            </a:extLst>
          </p:cNvPr>
          <p:cNvSpPr>
            <a:spLocks noGrp="1"/>
          </p:cNvSpPr>
          <p:nvPr>
            <p:ph type="dt" sz="quarter" idx="1"/>
          </p:nvPr>
        </p:nvSpPr>
        <p:spPr>
          <a:xfrm>
            <a:off x="4021138" y="0"/>
            <a:ext cx="3076575" cy="512763"/>
          </a:xfrm>
          <a:prstGeom prst="rect">
            <a:avLst/>
          </a:prstGeom>
        </p:spPr>
        <p:txBody>
          <a:bodyPr vert="horz" lIns="91440" tIns="45720" rIns="91440" bIns="45720" rtlCol="0"/>
          <a:lstStyle>
            <a:lvl1pPr algn="r">
              <a:defRPr sz="1200"/>
            </a:lvl1pPr>
          </a:lstStyle>
          <a:p>
            <a:endParaRPr lang="de-AT" dirty="0"/>
          </a:p>
        </p:txBody>
      </p:sp>
      <p:sp>
        <p:nvSpPr>
          <p:cNvPr id="4" name="Fußzeilenplatzhalter 3">
            <a:extLst>
              <a:ext uri="{FF2B5EF4-FFF2-40B4-BE49-F238E27FC236}">
                <a16:creationId xmlns:a16="http://schemas.microsoft.com/office/drawing/2014/main" id="{A055026B-C0E1-BA41-B811-BAFD2B6182D1}"/>
              </a:ext>
            </a:extLst>
          </p:cNvPr>
          <p:cNvSpPr>
            <a:spLocks noGrp="1"/>
          </p:cNvSpPr>
          <p:nvPr>
            <p:ph type="ftr" sz="quarter" idx="2"/>
          </p:nvPr>
        </p:nvSpPr>
        <p:spPr>
          <a:xfrm>
            <a:off x="0" y="9721850"/>
            <a:ext cx="3076575" cy="512763"/>
          </a:xfrm>
          <a:prstGeom prst="rect">
            <a:avLst/>
          </a:prstGeom>
        </p:spPr>
        <p:txBody>
          <a:bodyPr vert="horz" lIns="91440" tIns="45720" rIns="91440" bIns="45720" rtlCol="0" anchor="b"/>
          <a:lstStyle>
            <a:lvl1pPr algn="l">
              <a:defRPr sz="1200"/>
            </a:lvl1pPr>
          </a:lstStyle>
          <a:p>
            <a:endParaRPr lang="de-AT"/>
          </a:p>
        </p:txBody>
      </p:sp>
      <p:sp>
        <p:nvSpPr>
          <p:cNvPr id="5" name="Foliennummernplatzhalter 4">
            <a:extLst>
              <a:ext uri="{FF2B5EF4-FFF2-40B4-BE49-F238E27FC236}">
                <a16:creationId xmlns:a16="http://schemas.microsoft.com/office/drawing/2014/main" id="{9D3C61C9-4612-7796-A614-28B5DBF44375}"/>
              </a:ext>
            </a:extLst>
          </p:cNvPr>
          <p:cNvSpPr>
            <a:spLocks noGrp="1"/>
          </p:cNvSpPr>
          <p:nvPr>
            <p:ph type="sldNum" sz="quarter" idx="3"/>
          </p:nvPr>
        </p:nvSpPr>
        <p:spPr>
          <a:xfrm>
            <a:off x="4021138" y="9721850"/>
            <a:ext cx="3076575" cy="512763"/>
          </a:xfrm>
          <a:prstGeom prst="rect">
            <a:avLst/>
          </a:prstGeom>
        </p:spPr>
        <p:txBody>
          <a:bodyPr vert="horz" lIns="91440" tIns="45720" rIns="91440" bIns="45720" rtlCol="0" anchor="b"/>
          <a:lstStyle>
            <a:lvl1pPr algn="r">
              <a:defRPr sz="1200"/>
            </a:lvl1pPr>
          </a:lstStyle>
          <a:p>
            <a:fld id="{50CC08D5-A55E-4475-8BE9-F5F0FA16998E}" type="slidenum">
              <a:rPr lang="de-AT" smtClean="0"/>
              <a:t>‹Nr.›</a:t>
            </a:fld>
            <a:endParaRPr lang="de-AT"/>
          </a:p>
        </p:txBody>
      </p:sp>
    </p:spTree>
    <p:extLst>
      <p:ext uri="{BB962C8B-B14F-4D97-AF65-F5344CB8AC3E}">
        <p14:creationId xmlns:p14="http://schemas.microsoft.com/office/powerpoint/2010/main" val="8426872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de-AT"/>
          </a:p>
        </p:txBody>
      </p:sp>
      <p:sp>
        <p:nvSpPr>
          <p:cNvPr id="3" name="Datumsplatzhalter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endParaRPr lang="de-AT" dirty="0"/>
          </a:p>
        </p:txBody>
      </p:sp>
      <p:sp>
        <p:nvSpPr>
          <p:cNvPr id="4" name="Folienbildplatzhalter 3"/>
          <p:cNvSpPr>
            <a:spLocks noGrp="1" noRot="1" noChangeAspect="1"/>
          </p:cNvSpPr>
          <p:nvPr>
            <p:ph type="sldImg" idx="2"/>
          </p:nvPr>
        </p:nvSpPr>
        <p:spPr>
          <a:xfrm>
            <a:off x="479425" y="1279525"/>
            <a:ext cx="6140450" cy="3454400"/>
          </a:xfrm>
          <a:prstGeom prst="rect">
            <a:avLst/>
          </a:prstGeom>
          <a:noFill/>
          <a:ln w="12700">
            <a:solidFill>
              <a:prstClr val="black"/>
            </a:solidFill>
          </a:ln>
        </p:spPr>
        <p:txBody>
          <a:bodyPr vert="horz" lIns="99048" tIns="49524" rIns="99048" bIns="49524" rtlCol="0" anchor="ctr"/>
          <a:lstStyle/>
          <a:p>
            <a:endParaRPr lang="de-AT"/>
          </a:p>
        </p:txBody>
      </p:sp>
      <p:sp>
        <p:nvSpPr>
          <p:cNvPr id="5" name="Notizenplatzhalter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6" name="Fußzeilenplatzhalter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lang="de-AT"/>
          </a:p>
        </p:txBody>
      </p:sp>
      <p:sp>
        <p:nvSpPr>
          <p:cNvPr id="7" name="Foliennummernplatzhalter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FB93AB13-43EF-4B14-A73B-8C81F7F2DAFC}" type="slidenum">
              <a:rPr lang="de-AT" smtClean="0"/>
              <a:t>‹Nr.›</a:t>
            </a:fld>
            <a:endParaRPr lang="de-AT"/>
          </a:p>
        </p:txBody>
      </p:sp>
    </p:spTree>
    <p:extLst>
      <p:ext uri="{BB962C8B-B14F-4D97-AF65-F5344CB8AC3E}">
        <p14:creationId xmlns:p14="http://schemas.microsoft.com/office/powerpoint/2010/main" val="4363020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ACF24779-3C1D-491A-8C5B-4F2A18D48A8E}"/>
              </a:ext>
            </a:extLst>
          </p:cNvPr>
          <p:cNvSpPr>
            <a:spLocks noGrp="1" noRot="1" noChangeAspect="1" noChangeArrowheads="1" noTextEdit="1"/>
          </p:cNvSpPr>
          <p:nvPr>
            <p:ph type="sldImg"/>
          </p:nvPr>
        </p:nvSpPr>
        <p:spPr>
          <a:xfrm>
            <a:off x="-127000" y="515938"/>
            <a:ext cx="7637463" cy="4297362"/>
          </a:xfrm>
          <a:ln/>
        </p:spPr>
      </p:sp>
      <p:sp>
        <p:nvSpPr>
          <p:cNvPr id="5123" name="Rectangle 3">
            <a:extLst>
              <a:ext uri="{FF2B5EF4-FFF2-40B4-BE49-F238E27FC236}">
                <a16:creationId xmlns:a16="http://schemas.microsoft.com/office/drawing/2014/main" id="{FBE83441-C374-4875-B430-54190EBFD3B6}"/>
              </a:ext>
            </a:extLst>
          </p:cNvPr>
          <p:cNvSpPr>
            <a:spLocks noGrp="1" noChangeArrowheads="1"/>
          </p:cNvSpPr>
          <p:nvPr>
            <p:ph type="body" idx="1"/>
          </p:nvPr>
        </p:nvSpPr>
        <p:spPr>
          <a:xfrm>
            <a:off x="751015" y="5099538"/>
            <a:ext cx="5878286" cy="5154621"/>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AT" altLang="de-DE" dirty="0">
              <a:latin typeface="Arial" panose="020B0604020202020204" pitchFamily="34" charset="0"/>
            </a:endParaRPr>
          </a:p>
        </p:txBody>
      </p:sp>
      <p:sp>
        <p:nvSpPr>
          <p:cNvPr id="3" name="Datumsplatzhalter 2">
            <a:extLst>
              <a:ext uri="{FF2B5EF4-FFF2-40B4-BE49-F238E27FC236}">
                <a16:creationId xmlns:a16="http://schemas.microsoft.com/office/drawing/2014/main" id="{0E6CBB6F-198C-4A11-8641-887E8E69BF0C}"/>
              </a:ext>
            </a:extLst>
          </p:cNvPr>
          <p:cNvSpPr>
            <a:spLocks noGrp="1"/>
          </p:cNvSpPr>
          <p:nvPr>
            <p:ph type="dt" sz="quarter" idx="1"/>
          </p:nvPr>
        </p:nvSpPr>
        <p:spPr/>
        <p:txBody>
          <a:bodyPr/>
          <a:lstStyle/>
          <a:p>
            <a:pPr>
              <a:defRPr/>
            </a:pPr>
            <a:endParaRPr lang="de-DE"/>
          </a:p>
        </p:txBody>
      </p:sp>
      <p:sp>
        <p:nvSpPr>
          <p:cNvPr id="4" name="Kopfzeilenplatzhalter 3">
            <a:extLst>
              <a:ext uri="{FF2B5EF4-FFF2-40B4-BE49-F238E27FC236}">
                <a16:creationId xmlns:a16="http://schemas.microsoft.com/office/drawing/2014/main" id="{52057EC1-8461-41D3-9534-EBC974CA3809}"/>
              </a:ext>
            </a:extLst>
          </p:cNvPr>
          <p:cNvSpPr>
            <a:spLocks noGrp="1"/>
          </p:cNvSpPr>
          <p:nvPr>
            <p:ph type="hdr" sz="quarter"/>
          </p:nvPr>
        </p:nvSpPr>
        <p:spPr/>
        <p:txBody>
          <a:bodyPr/>
          <a:lstStyle/>
          <a:p>
            <a:pPr>
              <a:defRPr/>
            </a:pPr>
            <a:r>
              <a:rPr lang="de-AT"/>
              <a:t>2015 12 11 Vorstandssitzung Linz</a:t>
            </a:r>
            <a:endParaRPr lang="de-DE"/>
          </a:p>
        </p:txBody>
      </p:sp>
    </p:spTree>
    <p:extLst>
      <p:ext uri="{BB962C8B-B14F-4D97-AF65-F5344CB8AC3E}">
        <p14:creationId xmlns:p14="http://schemas.microsoft.com/office/powerpoint/2010/main" val="2499058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5"/>
          </p:nvPr>
        </p:nvSpPr>
        <p:spPr/>
        <p:txBody>
          <a:bodyPr/>
          <a:lstStyle/>
          <a:p>
            <a:fld id="{F0A5DA3B-92D6-4D4B-9895-D15CB563B5E4}" type="slidenum">
              <a:rPr lang="de-AT" smtClean="0"/>
              <a:pPr/>
              <a:t>3</a:t>
            </a:fld>
            <a:endParaRPr lang="de-AT" dirty="0"/>
          </a:p>
        </p:txBody>
      </p:sp>
    </p:spTree>
    <p:extLst>
      <p:ext uri="{BB962C8B-B14F-4D97-AF65-F5344CB8AC3E}">
        <p14:creationId xmlns:p14="http://schemas.microsoft.com/office/powerpoint/2010/main" val="2917442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5"/>
          </p:nvPr>
        </p:nvSpPr>
        <p:spPr/>
        <p:txBody>
          <a:bodyPr/>
          <a:lstStyle/>
          <a:p>
            <a:fld id="{F0A5DA3B-92D6-4D4B-9895-D15CB563B5E4}" type="slidenum">
              <a:rPr lang="de-AT" smtClean="0"/>
              <a:pPr/>
              <a:t>5</a:t>
            </a:fld>
            <a:endParaRPr lang="de-AT" dirty="0"/>
          </a:p>
        </p:txBody>
      </p:sp>
    </p:spTree>
    <p:extLst>
      <p:ext uri="{BB962C8B-B14F-4D97-AF65-F5344CB8AC3E}">
        <p14:creationId xmlns:p14="http://schemas.microsoft.com/office/powerpoint/2010/main" val="11143530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Landwirtschaftliches Nebengewerbe – GewO</a:t>
            </a:r>
          </a:p>
          <a:p>
            <a:r>
              <a:rPr lang="de-DE" dirty="0"/>
              <a:t>Hauptsächlich Strom – </a:t>
            </a:r>
            <a:r>
              <a:rPr lang="de-DE" dirty="0" err="1"/>
              <a:t>ElWOG</a:t>
            </a:r>
            <a:endParaRPr lang="de-DE" dirty="0"/>
          </a:p>
          <a:p>
            <a:r>
              <a:rPr lang="de-DE" dirty="0"/>
              <a:t>AWG: Landeshauptmann/frau (in NÖ </a:t>
            </a:r>
            <a:r>
              <a:rPr lang="de-DE" dirty="0" err="1"/>
              <a:t>zB</a:t>
            </a:r>
            <a:r>
              <a:rPr lang="de-DE" dirty="0"/>
              <a:t> via Abteilung Anlagenrecht (WST1) des Amtes der NÖ Landesregierung)</a:t>
            </a:r>
          </a:p>
          <a:p>
            <a:r>
              <a:rPr lang="de-DE" dirty="0"/>
              <a:t>GewO/</a:t>
            </a:r>
            <a:r>
              <a:rPr lang="de-DE" dirty="0" err="1"/>
              <a:t>ElWOG</a:t>
            </a:r>
            <a:r>
              <a:rPr lang="de-DE" dirty="0"/>
              <a:t>: Bezirksverwaltungsbehörde </a:t>
            </a:r>
            <a:r>
              <a:rPr lang="de-AT" dirty="0"/>
              <a:t>(BH oder Magistrat)</a:t>
            </a:r>
            <a:endParaRPr lang="de-DE" dirty="0"/>
          </a:p>
          <a:p>
            <a:r>
              <a:rPr lang="de-DE" dirty="0"/>
              <a:t>Nicht gefährliche Abfälle siehe </a:t>
            </a:r>
            <a:r>
              <a:rPr lang="de-DE" dirty="0" err="1"/>
              <a:t>AbfallverzeichnisVO</a:t>
            </a:r>
            <a:endParaRPr lang="de-AT" dirty="0"/>
          </a:p>
        </p:txBody>
      </p:sp>
      <p:sp>
        <p:nvSpPr>
          <p:cNvPr id="4" name="Foliennummernplatzhalter 3"/>
          <p:cNvSpPr>
            <a:spLocks noGrp="1"/>
          </p:cNvSpPr>
          <p:nvPr>
            <p:ph type="sldNum" sz="quarter" idx="5"/>
          </p:nvPr>
        </p:nvSpPr>
        <p:spPr/>
        <p:txBody>
          <a:bodyPr/>
          <a:lstStyle/>
          <a:p>
            <a:fld id="{FB93AB13-43EF-4B14-A73B-8C81F7F2DAFC}" type="slidenum">
              <a:rPr lang="de-AT" smtClean="0"/>
              <a:t>29</a:t>
            </a:fld>
            <a:endParaRPr lang="de-AT"/>
          </a:p>
        </p:txBody>
      </p:sp>
    </p:spTree>
    <p:extLst>
      <p:ext uri="{BB962C8B-B14F-4D97-AF65-F5344CB8AC3E}">
        <p14:creationId xmlns:p14="http://schemas.microsoft.com/office/powerpoint/2010/main" val="4259671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5"/>
          </p:nvPr>
        </p:nvSpPr>
        <p:spPr/>
        <p:txBody>
          <a:bodyPr/>
          <a:lstStyle/>
          <a:p>
            <a:fld id="{FB93AB13-43EF-4B14-A73B-8C81F7F2DAFC}" type="slidenum">
              <a:rPr lang="de-AT" smtClean="0"/>
              <a:t>32</a:t>
            </a:fld>
            <a:endParaRPr lang="de-AT"/>
          </a:p>
        </p:txBody>
      </p:sp>
    </p:spTree>
    <p:extLst>
      <p:ext uri="{BB962C8B-B14F-4D97-AF65-F5344CB8AC3E}">
        <p14:creationId xmlns:p14="http://schemas.microsoft.com/office/powerpoint/2010/main" val="24416670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GGS">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rgbClr val="329A37"/>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rgbClr val="CECC05"/>
          </a:solidFill>
          <a:ln>
            <a:solidFill>
              <a:srgbClr val="CECC05"/>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latin typeface="+mj-lt"/>
              </a:defRPr>
            </a:lvl1pPr>
          </a:lstStyle>
          <a:p>
            <a:r>
              <a:rPr lang="de-DE" dirty="0"/>
              <a:t>Mastertitelformat bearbeiten</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de-DE"/>
              <a:t>Master-Untertitelformat bearbeiten</a:t>
            </a:r>
            <a:endParaRPr lang="en-US" dirty="0"/>
          </a:p>
        </p:txBody>
      </p:sp>
      <p:sp>
        <p:nvSpPr>
          <p:cNvPr id="4" name="Date Placeholder 3"/>
          <p:cNvSpPr>
            <a:spLocks noGrp="1"/>
          </p:cNvSpPr>
          <p:nvPr>
            <p:ph type="dt" sz="half" idx="10"/>
          </p:nvPr>
        </p:nvSpPr>
        <p:spPr/>
        <p:txBody>
          <a:bodyPr/>
          <a:lstStyle/>
          <a:p>
            <a:fld id="{CD4456A9-4CD8-4082-B6E3-C07A1F6A1373}" type="datetime1">
              <a:rPr lang="de-AT" smtClean="0"/>
              <a:t>11.05.2026</a:t>
            </a:fld>
            <a:endParaRPr lang="de-AT"/>
          </a:p>
        </p:txBody>
      </p:sp>
      <p:sp>
        <p:nvSpPr>
          <p:cNvPr id="5" name="Footer Placeholder 4"/>
          <p:cNvSpPr>
            <a:spLocks noGrp="1"/>
          </p:cNvSpPr>
          <p:nvPr>
            <p:ph type="ftr" sz="quarter" idx="11"/>
          </p:nvPr>
        </p:nvSpPr>
        <p:spPr/>
        <p:txBody>
          <a:bodyPr/>
          <a:lstStyle/>
          <a:p>
            <a:endParaRPr lang="de-AT"/>
          </a:p>
        </p:txBody>
      </p:sp>
      <p:sp>
        <p:nvSpPr>
          <p:cNvPr id="6" name="Slide Number Placeholder 5"/>
          <p:cNvSpPr>
            <a:spLocks noGrp="1"/>
          </p:cNvSpPr>
          <p:nvPr>
            <p:ph type="sldNum" sz="quarter" idx="12"/>
          </p:nvPr>
        </p:nvSpPr>
        <p:spPr/>
        <p:txBody>
          <a:bodyPr/>
          <a:lstStyle/>
          <a:p>
            <a:fld id="{0DC0DA7A-5040-45A5-8CF3-7F79414BEB87}" type="slidenum">
              <a:rPr lang="de-AT" smtClean="0"/>
              <a:t>‹Nr.›</a:t>
            </a:fld>
            <a:endParaRPr lang="de-AT"/>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0695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und Inhalt GGS">
    <p:spTree>
      <p:nvGrpSpPr>
        <p:cNvPr id="1" name=""/>
        <p:cNvGrpSpPr/>
        <p:nvPr/>
      </p:nvGrpSpPr>
      <p:grpSpPr>
        <a:xfrm>
          <a:off x="0" y="0"/>
          <a:ext cx="0" cy="0"/>
          <a:chOff x="0" y="0"/>
          <a:chExt cx="0" cy="0"/>
        </a:xfrm>
      </p:grpSpPr>
      <p:sp>
        <p:nvSpPr>
          <p:cNvPr id="2" name="Title 1"/>
          <p:cNvSpPr>
            <a:spLocks noGrp="1"/>
          </p:cNvSpPr>
          <p:nvPr>
            <p:ph type="title"/>
          </p:nvPr>
        </p:nvSpPr>
        <p:spPr>
          <a:xfrm>
            <a:off x="1097280" y="228104"/>
            <a:ext cx="10058400" cy="1035432"/>
          </a:xfrm>
        </p:spPr>
        <p:txBody>
          <a:bodyPr/>
          <a:lstStyle>
            <a:lvl1pPr>
              <a:defRPr>
                <a:latin typeface="+mj-lt"/>
              </a:defRPr>
            </a:lvl1pPr>
          </a:lstStyle>
          <a:p>
            <a:r>
              <a:rPr lang="de-DE" dirty="0"/>
              <a:t>Mastertitelformat bearbeiten</a:t>
            </a:r>
            <a:endParaRPr lang="en-US" dirty="0"/>
          </a:p>
        </p:txBody>
      </p:sp>
      <p:sp>
        <p:nvSpPr>
          <p:cNvPr id="3" name="Content Placeholder 2"/>
          <p:cNvSpPr>
            <a:spLocks noGrp="1"/>
          </p:cNvSpPr>
          <p:nvPr>
            <p:ph idx="1"/>
          </p:nvPr>
        </p:nvSpPr>
        <p:spPr/>
        <p:txBody>
          <a:bodyPr>
            <a:normAutofit/>
          </a:bodyPr>
          <a:lstStyle>
            <a:lvl1pPr marL="91440" indent="-91440">
              <a:buFont typeface="Wingdings" panose="05000000000000000000" pitchFamily="2" charset="2"/>
              <a:buChar char="§"/>
              <a:defRPr>
                <a:latin typeface="+mn-lt"/>
              </a:defRPr>
            </a:lvl1pPr>
            <a:lvl2pPr marL="538163" indent="-338138">
              <a:buFont typeface="Wingdings" panose="05000000000000000000" pitchFamily="2" charset="2"/>
              <a:buChar char="§"/>
              <a:defRPr sz="2000">
                <a:latin typeface="+mn-lt"/>
              </a:defRPr>
            </a:lvl2pPr>
            <a:lvl3pPr marL="717550" indent="-333375">
              <a:buFont typeface="Wingdings" panose="05000000000000000000" pitchFamily="2" charset="2"/>
              <a:buChar char="§"/>
              <a:defRPr sz="1800">
                <a:latin typeface="+mn-lt"/>
              </a:defRPr>
            </a:lvl3pPr>
            <a:lvl4pPr marL="896938" indent="-330200">
              <a:buFont typeface="Wingdings" panose="05000000000000000000" pitchFamily="2" charset="2"/>
              <a:buChar char="§"/>
              <a:defRPr sz="1800">
                <a:latin typeface="+mn-lt"/>
              </a:defRPr>
            </a:lvl4pPr>
            <a:lvl5pPr marL="1076325" indent="-327025">
              <a:buFont typeface="Wingdings" panose="05000000000000000000" pitchFamily="2" charset="2"/>
              <a:buChar char="§"/>
              <a:defRPr sz="1800">
                <a:latin typeface="+mn-lt"/>
              </a:defRPr>
            </a:lvl5pPr>
            <a:lvl6pPr>
              <a:defRPr sz="1800"/>
            </a:lvl6pPr>
          </a:lstStyle>
          <a:p>
            <a:pPr lvl="1"/>
            <a:r>
              <a:rPr lang="de-DE" dirty="0"/>
              <a:t>Mastertextformat bearbeiten</a:t>
            </a:r>
          </a:p>
          <a:p>
            <a:pPr lvl="2"/>
            <a:r>
              <a:rPr lang="de-DE" dirty="0"/>
              <a:t>Zweite Ebene</a:t>
            </a:r>
          </a:p>
          <a:p>
            <a:pPr lvl="3"/>
            <a:r>
              <a:rPr lang="de-DE" dirty="0"/>
              <a:t>Dritte Ebene</a:t>
            </a:r>
          </a:p>
          <a:p>
            <a:pPr lvl="4"/>
            <a:r>
              <a:rPr lang="de-DE" dirty="0"/>
              <a:t>Vierte Ebene</a:t>
            </a:r>
          </a:p>
          <a:p>
            <a:pPr lvl="5"/>
            <a:r>
              <a:rPr lang="de-DE" dirty="0"/>
              <a:t>Fünfte Ebene</a:t>
            </a:r>
            <a:endParaRPr lang="en-US" dirty="0"/>
          </a:p>
        </p:txBody>
      </p:sp>
      <p:sp>
        <p:nvSpPr>
          <p:cNvPr id="4" name="Date Placeholder 3"/>
          <p:cNvSpPr>
            <a:spLocks noGrp="1"/>
          </p:cNvSpPr>
          <p:nvPr>
            <p:ph type="dt" sz="half" idx="10"/>
          </p:nvPr>
        </p:nvSpPr>
        <p:spPr/>
        <p:txBody>
          <a:bodyPr/>
          <a:lstStyle/>
          <a:p>
            <a:fld id="{858D5EC9-0A87-4ADD-B70A-0A3BFF5409AC}" type="datetime1">
              <a:rPr lang="de-AT" smtClean="0"/>
              <a:t>11.05.2026</a:t>
            </a:fld>
            <a:endParaRPr lang="de-AT" dirty="0"/>
          </a:p>
        </p:txBody>
      </p:sp>
      <p:sp>
        <p:nvSpPr>
          <p:cNvPr id="5" name="Footer Placeholder 4"/>
          <p:cNvSpPr>
            <a:spLocks noGrp="1"/>
          </p:cNvSpPr>
          <p:nvPr>
            <p:ph type="ftr" sz="quarter" idx="11"/>
          </p:nvPr>
        </p:nvSpPr>
        <p:spPr/>
        <p:txBody>
          <a:bodyPr/>
          <a:lstStyle/>
          <a:p>
            <a:endParaRPr lang="de-AT" dirty="0"/>
          </a:p>
        </p:txBody>
      </p:sp>
      <p:sp>
        <p:nvSpPr>
          <p:cNvPr id="6" name="Slide Number Placeholder 5"/>
          <p:cNvSpPr>
            <a:spLocks noGrp="1"/>
          </p:cNvSpPr>
          <p:nvPr>
            <p:ph type="sldNum" sz="quarter" idx="12"/>
          </p:nvPr>
        </p:nvSpPr>
        <p:spPr/>
        <p:txBody>
          <a:bodyPr/>
          <a:lstStyle/>
          <a:p>
            <a:fld id="{0DC0DA7A-5040-45A5-8CF3-7F79414BEB87}" type="slidenum">
              <a:rPr lang="de-AT" smtClean="0"/>
              <a:t>‹Nr.›</a:t>
            </a:fld>
            <a:endParaRPr lang="de-AT"/>
          </a:p>
        </p:txBody>
      </p:sp>
    </p:spTree>
    <p:extLst>
      <p:ext uri="{BB962C8B-B14F-4D97-AF65-F5344CB8AC3E}">
        <p14:creationId xmlns:p14="http://schemas.microsoft.com/office/powerpoint/2010/main" val="26609276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bschnitts- GGS">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rgbClr val="329A37"/>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rgbClr val="CECC05"/>
          </a:solidFill>
          <a:ln>
            <a:solidFill>
              <a:srgbClr val="CECC05"/>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latin typeface="+mj-lt"/>
              </a:defRPr>
            </a:lvl1pPr>
          </a:lstStyle>
          <a:p>
            <a:r>
              <a:rPr lang="de-DE" dirty="0"/>
              <a:t>Mastertitelformat bearbeiten</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dirty="0"/>
              <a:t>Mastertextformat bearbeiten</a:t>
            </a:r>
          </a:p>
        </p:txBody>
      </p:sp>
      <p:sp>
        <p:nvSpPr>
          <p:cNvPr id="4" name="Date Placeholder 3"/>
          <p:cNvSpPr>
            <a:spLocks noGrp="1"/>
          </p:cNvSpPr>
          <p:nvPr>
            <p:ph type="dt" sz="half" idx="10"/>
          </p:nvPr>
        </p:nvSpPr>
        <p:spPr/>
        <p:txBody>
          <a:bodyPr/>
          <a:lstStyle/>
          <a:p>
            <a:fld id="{B7102DEC-927D-48F1-B65C-6D0B90B914BF}" type="datetime1">
              <a:rPr lang="de-AT" smtClean="0"/>
              <a:t>11.05.2026</a:t>
            </a:fld>
            <a:endParaRPr lang="de-AT"/>
          </a:p>
        </p:txBody>
      </p:sp>
      <p:sp>
        <p:nvSpPr>
          <p:cNvPr id="5" name="Footer Placeholder 4"/>
          <p:cNvSpPr>
            <a:spLocks noGrp="1"/>
          </p:cNvSpPr>
          <p:nvPr>
            <p:ph type="ftr" sz="quarter" idx="11"/>
          </p:nvPr>
        </p:nvSpPr>
        <p:spPr/>
        <p:txBody>
          <a:bodyPr/>
          <a:lstStyle/>
          <a:p>
            <a:endParaRPr lang="de-AT"/>
          </a:p>
        </p:txBody>
      </p:sp>
      <p:sp>
        <p:nvSpPr>
          <p:cNvPr id="6" name="Slide Number Placeholder 5"/>
          <p:cNvSpPr>
            <a:spLocks noGrp="1"/>
          </p:cNvSpPr>
          <p:nvPr>
            <p:ph type="sldNum" sz="quarter" idx="12"/>
          </p:nvPr>
        </p:nvSpPr>
        <p:spPr/>
        <p:txBody>
          <a:bodyPr/>
          <a:lstStyle/>
          <a:p>
            <a:fld id="{0DC0DA7A-5040-45A5-8CF3-7F79414BEB87}" type="slidenum">
              <a:rPr lang="de-AT" smtClean="0"/>
              <a:t>‹Nr.›</a:t>
            </a:fld>
            <a:endParaRPr lang="de-AT"/>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0124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GG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4"/>
            <a:ext cx="10058400" cy="968440"/>
          </a:xfrm>
        </p:spPr>
        <p:txBody>
          <a:bodyPr/>
          <a:lstStyle>
            <a:lvl1pPr>
              <a:defRPr>
                <a:latin typeface="+mj-lt"/>
              </a:defRPr>
            </a:lvl1pPr>
          </a:lstStyle>
          <a:p>
            <a:r>
              <a:rPr lang="de-DE" dirty="0"/>
              <a:t>Mastertitelformat bearbeiten</a:t>
            </a:r>
            <a:endParaRPr lang="en-US" dirty="0"/>
          </a:p>
        </p:txBody>
      </p:sp>
      <p:sp>
        <p:nvSpPr>
          <p:cNvPr id="3" name="Content Placeholder 2"/>
          <p:cNvSpPr>
            <a:spLocks noGrp="1"/>
          </p:cNvSpPr>
          <p:nvPr>
            <p:ph sz="half" idx="1"/>
          </p:nvPr>
        </p:nvSpPr>
        <p:spPr>
          <a:xfrm>
            <a:off x="1097278" y="1429789"/>
            <a:ext cx="4937760" cy="4439305"/>
          </a:xfrm>
        </p:spPr>
        <p:txBody>
          <a:bodyPr/>
          <a:lstStyle>
            <a:lvl1pPr marL="91440" indent="-91440">
              <a:buFont typeface="Wingdings" panose="05000000000000000000" pitchFamily="2" charset="2"/>
              <a:buChar char="§"/>
              <a:defRPr>
                <a:latin typeface="+mn-lt"/>
              </a:defRPr>
            </a:lvl1pPr>
            <a:lvl2pPr marL="538163" indent="-338138">
              <a:buFont typeface="Wingdings" panose="05000000000000000000" pitchFamily="2" charset="2"/>
              <a:buChar char="§"/>
              <a:defRPr sz="2000">
                <a:latin typeface="+mn-lt"/>
              </a:defRPr>
            </a:lvl2pPr>
            <a:lvl3pPr marL="717550" indent="-333375">
              <a:buFont typeface="Wingdings" panose="05000000000000000000" pitchFamily="2" charset="2"/>
              <a:buChar char="§"/>
              <a:defRPr sz="1800">
                <a:latin typeface="+mn-lt"/>
              </a:defRPr>
            </a:lvl3pPr>
            <a:lvl4pPr marL="896938" indent="-330200">
              <a:buFont typeface="Wingdings" panose="05000000000000000000" pitchFamily="2" charset="2"/>
              <a:buChar char="§"/>
              <a:defRPr sz="1800">
                <a:latin typeface="+mn-lt"/>
              </a:defRPr>
            </a:lvl4pPr>
            <a:lvl5pPr marL="1076325" indent="-327025">
              <a:buFont typeface="Wingdings" panose="05000000000000000000" pitchFamily="2" charset="2"/>
              <a:buChar char="§"/>
              <a:defRPr sz="1800">
                <a:latin typeface="+mn-lt"/>
              </a:defRPr>
            </a:lvl5pPr>
            <a:lvl6pPr>
              <a:defRPr sz="1800"/>
            </a:lvl6pPr>
          </a:lstStyle>
          <a:p>
            <a:pPr lvl="1"/>
            <a:r>
              <a:rPr lang="de-DE" dirty="0"/>
              <a:t>Mastertextformat bearbeiten</a:t>
            </a:r>
          </a:p>
          <a:p>
            <a:pPr lvl="2"/>
            <a:r>
              <a:rPr lang="de-DE" dirty="0"/>
              <a:t>Zweite Ebene</a:t>
            </a:r>
          </a:p>
          <a:p>
            <a:pPr lvl="3"/>
            <a:r>
              <a:rPr lang="de-DE" dirty="0"/>
              <a:t>Dritte Ebene</a:t>
            </a:r>
          </a:p>
          <a:p>
            <a:pPr lvl="4"/>
            <a:r>
              <a:rPr lang="de-DE" dirty="0"/>
              <a:t>Vierte Ebene</a:t>
            </a:r>
          </a:p>
          <a:p>
            <a:pPr lvl="5"/>
            <a:r>
              <a:rPr lang="de-DE" dirty="0"/>
              <a:t>Fünfte Ebene</a:t>
            </a:r>
            <a:endParaRPr lang="en-US" dirty="0"/>
          </a:p>
        </p:txBody>
      </p:sp>
      <p:sp>
        <p:nvSpPr>
          <p:cNvPr id="4" name="Content Placeholder 3"/>
          <p:cNvSpPr>
            <a:spLocks noGrp="1"/>
          </p:cNvSpPr>
          <p:nvPr>
            <p:ph sz="half" idx="2"/>
          </p:nvPr>
        </p:nvSpPr>
        <p:spPr>
          <a:xfrm>
            <a:off x="6217920" y="1429790"/>
            <a:ext cx="4937760" cy="4439305"/>
          </a:xfrm>
        </p:spPr>
        <p:txBody>
          <a:bodyPr/>
          <a:lstStyle>
            <a:lvl1pPr marL="91440" indent="-91440">
              <a:buFont typeface="Wingdings" panose="05000000000000000000" pitchFamily="2" charset="2"/>
              <a:buChar char="§"/>
              <a:defRPr>
                <a:latin typeface="+mn-lt"/>
              </a:defRPr>
            </a:lvl1pPr>
            <a:lvl2pPr marL="538163" indent="-338138">
              <a:buFont typeface="Wingdings" panose="05000000000000000000" pitchFamily="2" charset="2"/>
              <a:buChar char="§"/>
              <a:defRPr sz="2000">
                <a:latin typeface="+mn-lt"/>
              </a:defRPr>
            </a:lvl2pPr>
            <a:lvl3pPr marL="717550" indent="-333375">
              <a:buFont typeface="Wingdings" panose="05000000000000000000" pitchFamily="2" charset="2"/>
              <a:buChar char="§"/>
              <a:defRPr sz="1800">
                <a:latin typeface="+mn-lt"/>
              </a:defRPr>
            </a:lvl3pPr>
            <a:lvl4pPr marL="896938" indent="-330200">
              <a:buFont typeface="Wingdings" panose="05000000000000000000" pitchFamily="2" charset="2"/>
              <a:buChar char="§"/>
              <a:defRPr sz="1800">
                <a:latin typeface="+mn-lt"/>
              </a:defRPr>
            </a:lvl4pPr>
            <a:lvl5pPr marL="1076325" indent="-327025">
              <a:buFont typeface="Wingdings" panose="05000000000000000000" pitchFamily="2" charset="2"/>
              <a:buChar char="§"/>
              <a:defRPr sz="1800">
                <a:latin typeface="+mn-lt"/>
              </a:defRPr>
            </a:lvl5pPr>
            <a:lvl6pPr>
              <a:defRPr sz="1800"/>
            </a:lvl6pPr>
          </a:lstStyle>
          <a:p>
            <a:pPr lvl="1"/>
            <a:r>
              <a:rPr lang="de-DE" dirty="0"/>
              <a:t>Mastertextformat bearbeiten</a:t>
            </a:r>
          </a:p>
          <a:p>
            <a:pPr lvl="2"/>
            <a:r>
              <a:rPr lang="de-DE" dirty="0"/>
              <a:t>Zweite Ebene</a:t>
            </a:r>
          </a:p>
          <a:p>
            <a:pPr lvl="3"/>
            <a:r>
              <a:rPr lang="de-DE" dirty="0"/>
              <a:t>Dritte Ebene</a:t>
            </a:r>
          </a:p>
          <a:p>
            <a:pPr lvl="4"/>
            <a:r>
              <a:rPr lang="de-DE" dirty="0"/>
              <a:t>Vierte Ebene</a:t>
            </a:r>
          </a:p>
          <a:p>
            <a:pPr lvl="5"/>
            <a:r>
              <a:rPr lang="de-DE" dirty="0"/>
              <a:t>Fünfte Ebene</a:t>
            </a:r>
            <a:endParaRPr lang="en-US" dirty="0"/>
          </a:p>
        </p:txBody>
      </p:sp>
      <p:sp>
        <p:nvSpPr>
          <p:cNvPr id="5" name="Date Placeholder 4"/>
          <p:cNvSpPr>
            <a:spLocks noGrp="1"/>
          </p:cNvSpPr>
          <p:nvPr>
            <p:ph type="dt" sz="half" idx="10"/>
          </p:nvPr>
        </p:nvSpPr>
        <p:spPr/>
        <p:txBody>
          <a:bodyPr/>
          <a:lstStyle/>
          <a:p>
            <a:fld id="{761A52CF-CDF8-4E11-A4C1-FBCC7545F22A}" type="datetime1">
              <a:rPr lang="de-AT" smtClean="0"/>
              <a:t>11.05.2026</a:t>
            </a:fld>
            <a:endParaRPr lang="de-AT" dirty="0"/>
          </a:p>
        </p:txBody>
      </p:sp>
      <p:sp>
        <p:nvSpPr>
          <p:cNvPr id="6" name="Footer Placeholder 5"/>
          <p:cNvSpPr>
            <a:spLocks noGrp="1"/>
          </p:cNvSpPr>
          <p:nvPr>
            <p:ph type="ftr" sz="quarter" idx="11"/>
          </p:nvPr>
        </p:nvSpPr>
        <p:spPr/>
        <p:txBody>
          <a:bodyPr/>
          <a:lstStyle/>
          <a:p>
            <a:endParaRPr lang="de-AT"/>
          </a:p>
        </p:txBody>
      </p:sp>
      <p:sp>
        <p:nvSpPr>
          <p:cNvPr id="7" name="Slide Number Placeholder 6"/>
          <p:cNvSpPr>
            <a:spLocks noGrp="1"/>
          </p:cNvSpPr>
          <p:nvPr>
            <p:ph type="sldNum" sz="quarter" idx="12"/>
          </p:nvPr>
        </p:nvSpPr>
        <p:spPr/>
        <p:txBody>
          <a:bodyPr/>
          <a:lstStyle/>
          <a:p>
            <a:fld id="{0DC0DA7A-5040-45A5-8CF3-7F79414BEB87}" type="slidenum">
              <a:rPr lang="de-AT" smtClean="0"/>
              <a:t>‹Nr.›</a:t>
            </a:fld>
            <a:endParaRPr lang="de-AT"/>
          </a:p>
        </p:txBody>
      </p:sp>
    </p:spTree>
    <p:extLst>
      <p:ext uri="{BB962C8B-B14F-4D97-AF65-F5344CB8AC3E}">
        <p14:creationId xmlns:p14="http://schemas.microsoft.com/office/powerpoint/2010/main" val="40900196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blank" preserve="1">
  <p:cSld name="Leer GGS">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rgbClr val="329A37"/>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rgbClr val="CECC05"/>
          </a:solidFill>
          <a:ln>
            <a:solidFill>
              <a:srgbClr val="CECC05"/>
            </a:solid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0A22A197-0788-4A9C-964B-0ECED16D812A}" type="datetime1">
              <a:rPr lang="de-AT" smtClean="0"/>
              <a:t>11.05.2026</a:t>
            </a:fld>
            <a:endParaRPr lang="de-AT"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de-AT"/>
          </a:p>
        </p:txBody>
      </p:sp>
      <p:sp>
        <p:nvSpPr>
          <p:cNvPr id="9" name="Slide Number Placeholder 8"/>
          <p:cNvSpPr>
            <a:spLocks noGrp="1"/>
          </p:cNvSpPr>
          <p:nvPr>
            <p:ph type="sldNum" sz="quarter" idx="12"/>
          </p:nvPr>
        </p:nvSpPr>
        <p:spPr/>
        <p:txBody>
          <a:bodyPr/>
          <a:lstStyle/>
          <a:p>
            <a:fld id="{0DC0DA7A-5040-45A5-8CF3-7F79414BEB87}" type="slidenum">
              <a:rPr lang="de-AT" smtClean="0"/>
              <a:t>‹Nr.›</a:t>
            </a:fld>
            <a:endParaRPr lang="de-AT"/>
          </a:p>
        </p:txBody>
      </p:sp>
    </p:spTree>
    <p:extLst>
      <p:ext uri="{BB962C8B-B14F-4D97-AF65-F5344CB8AC3E}">
        <p14:creationId xmlns:p14="http://schemas.microsoft.com/office/powerpoint/2010/main" val="24269022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extfolie mit 1-zeiligem Titel">
    <p:spTree>
      <p:nvGrpSpPr>
        <p:cNvPr id="1" name=""/>
        <p:cNvGrpSpPr/>
        <p:nvPr/>
      </p:nvGrpSpPr>
      <p:grpSpPr>
        <a:xfrm>
          <a:off x="0" y="0"/>
          <a:ext cx="0" cy="0"/>
          <a:chOff x="0" y="0"/>
          <a:chExt cx="0" cy="0"/>
        </a:xfrm>
      </p:grpSpPr>
      <p:sp>
        <p:nvSpPr>
          <p:cNvPr id="2" name="Titel 1"/>
          <p:cNvSpPr>
            <a:spLocks noGrp="1"/>
          </p:cNvSpPr>
          <p:nvPr>
            <p:ph type="title"/>
          </p:nvPr>
        </p:nvSpPr>
        <p:spPr>
          <a:xfrm>
            <a:off x="1097280" y="286603"/>
            <a:ext cx="10058400" cy="1043433"/>
          </a:xfrm>
        </p:spPr>
        <p:txBody>
          <a:bodyPr/>
          <a:lstStyle>
            <a:lvl1pPr>
              <a:defRPr>
                <a:latin typeface="+mj-lt"/>
              </a:defRPr>
            </a:lvl1pPr>
          </a:lstStyle>
          <a:p>
            <a:r>
              <a:rPr lang="de-DE" dirty="0"/>
              <a:t>Mastertitelformat bearbeiten</a:t>
            </a:r>
          </a:p>
        </p:txBody>
      </p:sp>
      <p:sp>
        <p:nvSpPr>
          <p:cNvPr id="8" name="Textplatzhalter 7"/>
          <p:cNvSpPr>
            <a:spLocks noGrp="1"/>
          </p:cNvSpPr>
          <p:nvPr>
            <p:ph type="body" sz="quarter" idx="13"/>
          </p:nvPr>
        </p:nvSpPr>
        <p:spPr>
          <a:xfrm>
            <a:off x="1097280" y="1463040"/>
            <a:ext cx="10260756" cy="4439551"/>
          </a:xfrm>
        </p:spPr>
        <p:txBody>
          <a:bodyPr/>
          <a:lstStyle>
            <a:lvl1pPr marL="91440" indent="-91440">
              <a:buFont typeface="Wingdings" panose="05000000000000000000" pitchFamily="2" charset="2"/>
              <a:buChar char="§"/>
              <a:defRPr>
                <a:latin typeface="+mn-lt"/>
              </a:defRPr>
            </a:lvl1pPr>
            <a:lvl2pPr marL="538163" indent="-338138">
              <a:buFont typeface="Wingdings" panose="05000000000000000000" pitchFamily="2" charset="2"/>
              <a:buChar char="§"/>
              <a:defRPr sz="2000">
                <a:latin typeface="+mn-lt"/>
              </a:defRPr>
            </a:lvl2pPr>
            <a:lvl3pPr marL="717550" indent="-333375">
              <a:buFont typeface="Wingdings" panose="05000000000000000000" pitchFamily="2" charset="2"/>
              <a:buChar char="§"/>
              <a:defRPr sz="1800">
                <a:latin typeface="+mn-lt"/>
              </a:defRPr>
            </a:lvl3pPr>
            <a:lvl4pPr marL="896938" indent="-330200">
              <a:buFont typeface="Wingdings" panose="05000000000000000000" pitchFamily="2" charset="2"/>
              <a:buChar char="§"/>
              <a:defRPr sz="1800"/>
            </a:lvl4pPr>
          </a:lstStyle>
          <a:p>
            <a:pPr lvl="1"/>
            <a:r>
              <a:rPr lang="de-DE" dirty="0"/>
              <a:t>Mastertextformat bearbeiten</a:t>
            </a:r>
          </a:p>
          <a:p>
            <a:pPr lvl="2"/>
            <a:r>
              <a:rPr lang="de-DE" dirty="0"/>
              <a:t>Zweite Ebene</a:t>
            </a:r>
          </a:p>
          <a:p>
            <a:pPr lvl="3"/>
            <a:r>
              <a:rPr lang="de-DE" dirty="0"/>
              <a:t>Dritte Ebene</a:t>
            </a:r>
          </a:p>
        </p:txBody>
      </p:sp>
      <p:sp>
        <p:nvSpPr>
          <p:cNvPr id="4" name="Fußzeilenplatzhalter 3"/>
          <p:cNvSpPr>
            <a:spLocks noGrp="1"/>
          </p:cNvSpPr>
          <p:nvPr>
            <p:ph type="ftr" sz="quarter" idx="11"/>
          </p:nvPr>
        </p:nvSpPr>
        <p:spPr/>
        <p:txBody>
          <a:bodyPr/>
          <a:lstStyle/>
          <a:p>
            <a:endParaRPr lang="de-AT" dirty="0"/>
          </a:p>
        </p:txBody>
      </p:sp>
      <p:sp>
        <p:nvSpPr>
          <p:cNvPr id="5" name="Foliennummernplatzhalter 4"/>
          <p:cNvSpPr>
            <a:spLocks noGrp="1"/>
          </p:cNvSpPr>
          <p:nvPr>
            <p:ph type="sldNum" sz="quarter" idx="12"/>
          </p:nvPr>
        </p:nvSpPr>
        <p:spPr>
          <a:xfrm>
            <a:off x="10272004" y="6387003"/>
            <a:ext cx="1086029" cy="266700"/>
          </a:xfrm>
        </p:spPr>
        <p:txBody>
          <a:bodyPr/>
          <a:lstStyle/>
          <a:p>
            <a:fld id="{1206269C-C24E-4E80-9A4B-E7E19BB59A67}" type="slidenum">
              <a:rPr lang="de-AT" smtClean="0"/>
              <a:pPr/>
              <a:t>‹Nr.›</a:t>
            </a:fld>
            <a:endParaRPr lang="de-AT" dirty="0"/>
          </a:p>
        </p:txBody>
      </p:sp>
    </p:spTree>
    <p:extLst>
      <p:ext uri="{BB962C8B-B14F-4D97-AF65-F5344CB8AC3E}">
        <p14:creationId xmlns:p14="http://schemas.microsoft.com/office/powerpoint/2010/main" val="16450851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4"/>
            <a:ext cx="10058400" cy="1037372"/>
          </a:xfrm>
        </p:spPr>
        <p:txBody>
          <a:bodyPr>
            <a:normAutofit/>
          </a:bodyPr>
          <a:lstStyle>
            <a:lvl1pPr>
              <a:defRPr sz="3600"/>
            </a:lvl1pPr>
          </a:lstStyle>
          <a:p>
            <a:r>
              <a:rPr lang="de-DE" dirty="0"/>
              <a:t>Mastertitelformat bearbeiten</a:t>
            </a:r>
            <a:endParaRPr lang="en-US" dirty="0"/>
          </a:p>
        </p:txBody>
      </p:sp>
      <p:sp>
        <p:nvSpPr>
          <p:cNvPr id="3" name="Content Placeholder 2"/>
          <p:cNvSpPr>
            <a:spLocks noGrp="1"/>
          </p:cNvSpPr>
          <p:nvPr>
            <p:ph idx="1"/>
          </p:nvPr>
        </p:nvSpPr>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4" name="Date Placeholder 3"/>
          <p:cNvSpPr>
            <a:spLocks noGrp="1"/>
          </p:cNvSpPr>
          <p:nvPr>
            <p:ph type="dt" sz="half" idx="10"/>
          </p:nvPr>
        </p:nvSpPr>
        <p:spPr/>
        <p:txBody>
          <a:bodyPr/>
          <a:lstStyle/>
          <a:p>
            <a:fld id="{747DF0F3-3788-4411-9161-FB9EAF0AC69C}" type="datetime1">
              <a:rPr lang="de-AT" smtClean="0"/>
              <a:t>11.05.2026</a:t>
            </a:fld>
            <a:endParaRPr lang="de-AT"/>
          </a:p>
        </p:txBody>
      </p:sp>
      <p:sp>
        <p:nvSpPr>
          <p:cNvPr id="5" name="Footer Placeholder 4"/>
          <p:cNvSpPr>
            <a:spLocks noGrp="1"/>
          </p:cNvSpPr>
          <p:nvPr>
            <p:ph type="ftr" sz="quarter" idx="11"/>
          </p:nvPr>
        </p:nvSpPr>
        <p:spPr/>
        <p:txBody>
          <a:bodyPr/>
          <a:lstStyle/>
          <a:p>
            <a:r>
              <a:rPr lang="de-DE"/>
              <a:t>Kompost und Biogas Verband Österreich</a:t>
            </a:r>
            <a:endParaRPr lang="de-AT" dirty="0"/>
          </a:p>
        </p:txBody>
      </p:sp>
      <p:sp>
        <p:nvSpPr>
          <p:cNvPr id="6" name="Slide Number Placeholder 5"/>
          <p:cNvSpPr>
            <a:spLocks noGrp="1"/>
          </p:cNvSpPr>
          <p:nvPr>
            <p:ph type="sldNum" sz="quarter" idx="12"/>
          </p:nvPr>
        </p:nvSpPr>
        <p:spPr/>
        <p:txBody>
          <a:bodyPr/>
          <a:lstStyle>
            <a:lvl1pPr>
              <a:defRPr sz="1200"/>
            </a:lvl1pPr>
          </a:lstStyle>
          <a:p>
            <a:fld id="{0DC0DA7A-5040-45A5-8CF3-7F79414BEB87}" type="slidenum">
              <a:rPr lang="de-AT" smtClean="0"/>
              <a:pPr/>
              <a:t>‹Nr.›</a:t>
            </a:fld>
            <a:endParaRPr lang="de-AT" dirty="0"/>
          </a:p>
        </p:txBody>
      </p:sp>
      <p:pic>
        <p:nvPicPr>
          <p:cNvPr id="8" name="Grafik 7">
            <a:extLst>
              <a:ext uri="{FF2B5EF4-FFF2-40B4-BE49-F238E27FC236}">
                <a16:creationId xmlns:a16="http://schemas.microsoft.com/office/drawing/2014/main" id="{046895E2-59A7-18B6-2E93-0DD12750976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80320" y="178229"/>
            <a:ext cx="1828800" cy="646176"/>
          </a:xfrm>
          <a:prstGeom prst="rect">
            <a:avLst/>
          </a:prstGeom>
        </p:spPr>
      </p:pic>
    </p:spTree>
    <p:extLst>
      <p:ext uri="{BB962C8B-B14F-4D97-AF65-F5344CB8AC3E}">
        <p14:creationId xmlns:p14="http://schemas.microsoft.com/office/powerpoint/2010/main" val="206727621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rgbClr val="329A37"/>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rgbClr val="CECC05"/>
          </a:solidFill>
          <a:ln>
            <a:solidFill>
              <a:srgbClr val="CECC05"/>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28104"/>
            <a:ext cx="10058400" cy="1052542"/>
          </a:xfrm>
          <a:prstGeom prst="rect">
            <a:avLst/>
          </a:prstGeom>
        </p:spPr>
        <p:txBody>
          <a:bodyPr vert="horz" lIns="91440" tIns="45720" rIns="91440" bIns="45720" rtlCol="0" anchor="b">
            <a:normAutofit/>
          </a:bodyPr>
          <a:lstStyle/>
          <a:p>
            <a:r>
              <a:rPr lang="de-DE" dirty="0"/>
              <a:t>Mastertitelformat bearbeiten</a:t>
            </a:r>
            <a:endParaRPr lang="en-US" dirty="0"/>
          </a:p>
        </p:txBody>
      </p:sp>
      <p:sp>
        <p:nvSpPr>
          <p:cNvPr id="3" name="Text Placeholder 2"/>
          <p:cNvSpPr>
            <a:spLocks noGrp="1"/>
          </p:cNvSpPr>
          <p:nvPr>
            <p:ph type="body" idx="1"/>
          </p:nvPr>
        </p:nvSpPr>
        <p:spPr>
          <a:xfrm>
            <a:off x="1097280" y="1372554"/>
            <a:ext cx="10058400" cy="4762229"/>
          </a:xfrm>
          <a:prstGeom prst="rect">
            <a:avLst/>
          </a:prstGeom>
        </p:spPr>
        <p:txBody>
          <a:bodyPr vert="horz" lIns="0" tIns="45720" rIns="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latin typeface="Helvetica Light"/>
              </a:defRPr>
            </a:lvl1pPr>
          </a:lstStyle>
          <a:p>
            <a:fld id="{D382E40D-649C-4BD0-A5BE-FE0B73E515C9}" type="datetime1">
              <a:rPr lang="de-AT" smtClean="0"/>
              <a:pPr/>
              <a:t>11.05.2026</a:t>
            </a:fld>
            <a:endParaRPr lang="de-AT"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latin typeface="Helvetica Light"/>
              </a:defRPr>
            </a:lvl1pPr>
          </a:lstStyle>
          <a:p>
            <a:endParaRPr lang="de-AT"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latin typeface="Helvetica Light"/>
              </a:defRPr>
            </a:lvl1pPr>
          </a:lstStyle>
          <a:p>
            <a:fld id="{0DC0DA7A-5040-45A5-8CF3-7F79414BEB87}" type="slidenum">
              <a:rPr lang="de-AT" smtClean="0"/>
              <a:pPr/>
              <a:t>‹Nr.›</a:t>
            </a:fld>
            <a:endParaRPr lang="de-AT" dirty="0"/>
          </a:p>
        </p:txBody>
      </p:sp>
      <p:cxnSp>
        <p:nvCxnSpPr>
          <p:cNvPr id="10" name="Straight Connector 9"/>
          <p:cNvCxnSpPr>
            <a:cxnSpLocks/>
          </p:cNvCxnSpPr>
          <p:nvPr/>
        </p:nvCxnSpPr>
        <p:spPr>
          <a:xfrm>
            <a:off x="1092468" y="1306069"/>
            <a:ext cx="10063212"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3249946"/>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9" r:id="rId5"/>
    <p:sldLayoutId id="2147483715" r:id="rId6"/>
    <p:sldLayoutId id="2147483716" r:id="rId7"/>
  </p:sldLayoutIdLst>
  <p:hf sldNum="0" hdr="0" ftr="0" dt="0"/>
  <p:txStyles>
    <p:titleStyle>
      <a:lvl1pPr algn="l" defTabSz="914400" rtl="0" eaLnBrk="1" latinLnBrk="0" hangingPunct="1">
        <a:lnSpc>
          <a:spcPct val="85000"/>
        </a:lnSpc>
        <a:spcBef>
          <a:spcPct val="0"/>
        </a:spcBef>
        <a:buNone/>
        <a:defRPr sz="4000" kern="1200" spc="-50" baseline="0">
          <a:solidFill>
            <a:schemeClr val="tx1">
              <a:lumMod val="75000"/>
              <a:lumOff val="25000"/>
            </a:schemeClr>
          </a:solidFill>
          <a:latin typeface="Helvetica Ligh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538163" indent="-338138" algn="l" defTabSz="914400" rtl="0" eaLnBrk="1" latinLnBrk="0" hangingPunct="1">
        <a:lnSpc>
          <a:spcPct val="90000"/>
        </a:lnSpc>
        <a:spcBef>
          <a:spcPts val="200"/>
        </a:spcBef>
        <a:spcAft>
          <a:spcPts val="400"/>
        </a:spcAft>
        <a:buClr>
          <a:schemeClr val="accent1"/>
        </a:buClr>
        <a:buSzPct val="150000"/>
        <a:buFont typeface="Wingdings" panose="05000000000000000000" pitchFamily="2" charset="2"/>
        <a:buChar char="§"/>
        <a:defRPr sz="1800" kern="1200">
          <a:solidFill>
            <a:schemeClr val="tx1">
              <a:lumMod val="75000"/>
              <a:lumOff val="25000"/>
            </a:schemeClr>
          </a:solidFill>
          <a:latin typeface="+mn-lt"/>
          <a:ea typeface="+mn-ea"/>
          <a:cs typeface="+mn-cs"/>
        </a:defRPr>
      </a:lvl2pPr>
      <a:lvl3pPr marL="717550" indent="-333375" algn="l" defTabSz="914400" rtl="0" eaLnBrk="1" latinLnBrk="0" hangingPunct="1">
        <a:lnSpc>
          <a:spcPct val="90000"/>
        </a:lnSpc>
        <a:spcBef>
          <a:spcPts val="200"/>
        </a:spcBef>
        <a:spcAft>
          <a:spcPts val="400"/>
        </a:spcAft>
        <a:buClr>
          <a:schemeClr val="accent1"/>
        </a:buClr>
        <a:buSzPct val="130000"/>
        <a:buFont typeface="Wingdings" panose="05000000000000000000" pitchFamily="2" charset="2"/>
        <a:buChar char="§"/>
        <a:defRPr sz="1800" kern="1200">
          <a:solidFill>
            <a:schemeClr val="tx1">
              <a:lumMod val="75000"/>
              <a:lumOff val="25000"/>
            </a:schemeClr>
          </a:solidFill>
          <a:latin typeface="+mn-lt"/>
          <a:ea typeface="+mn-ea"/>
          <a:cs typeface="+mn-cs"/>
        </a:defRPr>
      </a:lvl3pPr>
      <a:lvl4pPr marL="896938" indent="-330200" algn="l" defTabSz="914400" rtl="0" eaLnBrk="1" latinLnBrk="0" hangingPunct="1">
        <a:lnSpc>
          <a:spcPct val="90000"/>
        </a:lnSpc>
        <a:spcBef>
          <a:spcPts val="200"/>
        </a:spcBef>
        <a:spcAft>
          <a:spcPts val="400"/>
        </a:spcAft>
        <a:buClr>
          <a:schemeClr val="accent1"/>
        </a:buClr>
        <a:buSzPct val="120000"/>
        <a:buFont typeface="Wingdings" panose="05000000000000000000" pitchFamily="2" charset="2"/>
        <a:buChar char="§"/>
        <a:defRPr sz="1800" kern="1200">
          <a:solidFill>
            <a:schemeClr val="tx1">
              <a:lumMod val="75000"/>
              <a:lumOff val="25000"/>
            </a:schemeClr>
          </a:solidFill>
          <a:latin typeface="+mn-lt"/>
          <a:ea typeface="+mn-ea"/>
          <a:cs typeface="+mn-cs"/>
        </a:defRPr>
      </a:lvl4pPr>
      <a:lvl5pPr marL="1076325" indent="-327025"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18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eag-abwicklungsstelle.at/" TargetMode="Externa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hyperlink" Target="https://www.eag-abwicklungsstelle.at/"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www.eag-abwicklungsstelle.at/"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mediathek.fnr.de/leitfaden-biogas.html" TargetMode="External"/><Relationship Id="rId2" Type="http://schemas.openxmlformats.org/officeDocument/2006/relationships/hyperlink" Target="https://www.bmwet.gv.at/dam/bmdwgvat/content/Themen/Technik-und-Vermessung/betriebsanlagentechnik/Beurteilungsgrundlagen/TG-Biogasanlage-2022.pdf"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www.greengasservice.at/" TargetMode="External"/><Relationship Id="rId2" Type="http://schemas.openxmlformats.org/officeDocument/2006/relationships/image" Target="../media/image4.jp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7">
            <a:extLst>
              <a:ext uri="{FF2B5EF4-FFF2-40B4-BE49-F238E27FC236}">
                <a16:creationId xmlns:a16="http://schemas.microsoft.com/office/drawing/2014/main" id="{49F78FD1-42C3-4004-8B7B-C9C3475C0E72}"/>
              </a:ext>
            </a:extLst>
          </p:cNvPr>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l="15620" r="15620"/>
          <a:stretch/>
        </p:blipFill>
        <p:spPr bwMode="auto">
          <a:xfrm>
            <a:off x="1578431" y="1896839"/>
            <a:ext cx="4500563" cy="368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6">
            <a:extLst>
              <a:ext uri="{FF2B5EF4-FFF2-40B4-BE49-F238E27FC236}">
                <a16:creationId xmlns:a16="http://schemas.microsoft.com/office/drawing/2014/main" id="{0EC6E648-05BC-47A0-AA45-96291542A1B1}"/>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l="14392" r="14392"/>
          <a:stretch/>
        </p:blipFill>
        <p:spPr bwMode="auto">
          <a:xfrm>
            <a:off x="6078994" y="1898427"/>
            <a:ext cx="4659312" cy="3681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itel 10">
            <a:extLst>
              <a:ext uri="{FF2B5EF4-FFF2-40B4-BE49-F238E27FC236}">
                <a16:creationId xmlns:a16="http://schemas.microsoft.com/office/drawing/2014/main" id="{48195CC5-F073-C4BB-110E-05FB896DB8BA}"/>
              </a:ext>
            </a:extLst>
          </p:cNvPr>
          <p:cNvSpPr>
            <a:spLocks noGrp="1"/>
          </p:cNvSpPr>
          <p:nvPr>
            <p:ph type="title"/>
          </p:nvPr>
        </p:nvSpPr>
        <p:spPr>
          <a:xfrm>
            <a:off x="216436" y="346397"/>
            <a:ext cx="10171354" cy="1013527"/>
          </a:xfrm>
        </p:spPr>
        <p:txBody>
          <a:bodyPr anchor="ctr">
            <a:normAutofit fontScale="90000"/>
          </a:bodyPr>
          <a:lstStyle/>
          <a:p>
            <a:pPr algn="ctr"/>
            <a:br>
              <a:rPr lang="de-DE" sz="4800" b="1" dirty="0">
                <a:latin typeface="Helvetica Light"/>
              </a:rPr>
            </a:br>
            <a:br>
              <a:rPr lang="de-DE" sz="4800" b="1" dirty="0">
                <a:latin typeface="Helvetica Light"/>
              </a:rPr>
            </a:br>
            <a:r>
              <a:rPr lang="de-DE" dirty="0"/>
              <a:t>Möglichkeiten der Biogas Vor-Ort KWK Anwendung: 12.05.2026 Online</a:t>
            </a:r>
            <a:br>
              <a:rPr lang="de-DE" dirty="0"/>
            </a:br>
            <a:br>
              <a:rPr lang="de-AT" sz="6600" dirty="0">
                <a:latin typeface="Helvetica Light"/>
              </a:rPr>
            </a:br>
            <a:endParaRPr lang="de-AT" dirty="0"/>
          </a:p>
        </p:txBody>
      </p:sp>
      <p:sp>
        <p:nvSpPr>
          <p:cNvPr id="2" name="Textfeld 1">
            <a:extLst>
              <a:ext uri="{FF2B5EF4-FFF2-40B4-BE49-F238E27FC236}">
                <a16:creationId xmlns:a16="http://schemas.microsoft.com/office/drawing/2014/main" id="{C127E67C-C43E-4E96-258B-C2EA95017A6B}"/>
              </a:ext>
            </a:extLst>
          </p:cNvPr>
          <p:cNvSpPr txBox="1"/>
          <p:nvPr/>
        </p:nvSpPr>
        <p:spPr>
          <a:xfrm>
            <a:off x="1578431" y="5667325"/>
            <a:ext cx="9455084" cy="523220"/>
          </a:xfrm>
          <a:prstGeom prst="rect">
            <a:avLst/>
          </a:prstGeom>
          <a:noFill/>
        </p:spPr>
        <p:txBody>
          <a:bodyPr wrap="square" rtlCol="0">
            <a:spAutoFit/>
          </a:bodyPr>
          <a:lstStyle/>
          <a:p>
            <a:pPr algn="ctr"/>
            <a:r>
              <a:rPr lang="de-AT" sz="2800" b="1" dirty="0">
                <a:solidFill>
                  <a:srgbClr val="329A37"/>
                </a:solidFill>
                <a:effectLst/>
                <a:latin typeface="Helvetica Light"/>
                <a:ea typeface="Calibri" panose="020F0502020204030204" pitchFamily="34" charset="0"/>
              </a:rPr>
              <a:t>„Ihr Partner wenn es um erneuerbare Gase geht“ </a:t>
            </a:r>
            <a:endParaRPr lang="de-AT" sz="2800" b="1" dirty="0">
              <a:solidFill>
                <a:srgbClr val="329A37"/>
              </a:solidFill>
              <a:latin typeface="Helvetica Light"/>
            </a:endParaRPr>
          </a:p>
        </p:txBody>
      </p:sp>
      <p:pic>
        <p:nvPicPr>
          <p:cNvPr id="7" name="Inhaltsplatzhalter 13">
            <a:extLst>
              <a:ext uri="{FF2B5EF4-FFF2-40B4-BE49-F238E27FC236}">
                <a16:creationId xmlns:a16="http://schemas.microsoft.com/office/drawing/2014/main" id="{B634961F-D639-4495-8450-F5E2A7F6CB8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9907398" y="158765"/>
            <a:ext cx="2066488" cy="1461378"/>
          </a:xfrm>
          <a:prstGeom prst="rect">
            <a:avLst/>
          </a:prstGeom>
        </p:spPr>
      </p:pic>
    </p:spTree>
    <p:extLst>
      <p:ext uri="{BB962C8B-B14F-4D97-AF65-F5344CB8AC3E}">
        <p14:creationId xmlns:p14="http://schemas.microsoft.com/office/powerpoint/2010/main" val="26436432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m 4">
            <a:extLst>
              <a:ext uri="{FF2B5EF4-FFF2-40B4-BE49-F238E27FC236}">
                <a16:creationId xmlns:a16="http://schemas.microsoft.com/office/drawing/2014/main" id="{BC3B5F18-8475-B030-66FB-DCB36ACE8061}"/>
              </a:ext>
            </a:extLst>
          </p:cNvPr>
          <p:cNvGraphicFramePr/>
          <p:nvPr>
            <p:extLst>
              <p:ext uri="{D42A27DB-BD31-4B8C-83A1-F6EECF244321}">
                <p14:modId xmlns:p14="http://schemas.microsoft.com/office/powerpoint/2010/main" val="665565586"/>
              </p:ext>
            </p:extLst>
          </p:nvPr>
        </p:nvGraphicFramePr>
        <p:xfrm>
          <a:off x="208156" y="1270082"/>
          <a:ext cx="11775687" cy="51479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el 1">
            <a:extLst>
              <a:ext uri="{FF2B5EF4-FFF2-40B4-BE49-F238E27FC236}">
                <a16:creationId xmlns:a16="http://schemas.microsoft.com/office/drawing/2014/main" id="{F18669DB-8849-E61C-9829-ADE17CFD8732}"/>
              </a:ext>
            </a:extLst>
          </p:cNvPr>
          <p:cNvSpPr>
            <a:spLocks noGrp="1"/>
          </p:cNvSpPr>
          <p:nvPr>
            <p:ph type="title"/>
          </p:nvPr>
        </p:nvSpPr>
        <p:spPr>
          <a:xfrm>
            <a:off x="1112426" y="440627"/>
            <a:ext cx="10638033" cy="829455"/>
          </a:xfrm>
        </p:spPr>
        <p:txBody>
          <a:bodyPr>
            <a:normAutofit/>
          </a:bodyPr>
          <a:lstStyle/>
          <a:p>
            <a:r>
              <a:rPr lang="de-AT" sz="3600" dirty="0"/>
              <a:t>Zwei voneinander unabhängige Säulen</a:t>
            </a:r>
          </a:p>
        </p:txBody>
      </p:sp>
      <p:sp>
        <p:nvSpPr>
          <p:cNvPr id="4" name="Foliennummernplatzhalter 3">
            <a:extLst>
              <a:ext uri="{FF2B5EF4-FFF2-40B4-BE49-F238E27FC236}">
                <a16:creationId xmlns:a16="http://schemas.microsoft.com/office/drawing/2014/main" id="{F4571DDF-4DF1-7E6C-5806-885C4A86615E}"/>
              </a:ext>
            </a:extLst>
          </p:cNvPr>
          <p:cNvSpPr>
            <a:spLocks noGrp="1"/>
          </p:cNvSpPr>
          <p:nvPr>
            <p:ph type="sldNum" sz="quarter" idx="12"/>
          </p:nvPr>
        </p:nvSpPr>
        <p:spPr/>
        <p:txBody>
          <a:bodyPr/>
          <a:lstStyle/>
          <a:p>
            <a:fld id="{1206269C-C24E-4E80-9A4B-E7E19BB59A67}" type="slidenum">
              <a:rPr lang="de-AT" smtClean="0"/>
              <a:pPr/>
              <a:t>2</a:t>
            </a:fld>
            <a:endParaRPr lang="de-AT" dirty="0"/>
          </a:p>
        </p:txBody>
      </p:sp>
    </p:spTree>
    <p:extLst>
      <p:ext uri="{BB962C8B-B14F-4D97-AF65-F5344CB8AC3E}">
        <p14:creationId xmlns:p14="http://schemas.microsoft.com/office/powerpoint/2010/main" val="17664316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E7A9E0-44AB-4612-A59B-85C372FB070B}"/>
              </a:ext>
            </a:extLst>
          </p:cNvPr>
          <p:cNvSpPr>
            <a:spLocks noGrp="1"/>
          </p:cNvSpPr>
          <p:nvPr>
            <p:ph type="title"/>
          </p:nvPr>
        </p:nvSpPr>
        <p:spPr>
          <a:xfrm>
            <a:off x="1097777" y="186798"/>
            <a:ext cx="10638033" cy="1076986"/>
          </a:xfrm>
        </p:spPr>
        <p:txBody>
          <a:bodyPr>
            <a:noAutofit/>
          </a:bodyPr>
          <a:lstStyle/>
          <a:p>
            <a:r>
              <a:rPr lang="de-AT" sz="3600" dirty="0"/>
              <a:t>Erneuerbaren-Ausbau-Gesetz (EAG) </a:t>
            </a:r>
            <a:br>
              <a:rPr lang="de-AT" sz="3600" dirty="0"/>
            </a:br>
            <a:r>
              <a:rPr lang="de-AT" sz="3600" dirty="0"/>
              <a:t>Vor Ort-KWK-Anwendung: Neuanlagen</a:t>
            </a:r>
            <a:endParaRPr lang="de-AT" sz="3600" dirty="0">
              <a:solidFill>
                <a:schemeClr val="tx1"/>
              </a:solidFill>
            </a:endParaRPr>
          </a:p>
        </p:txBody>
      </p:sp>
      <p:sp>
        <p:nvSpPr>
          <p:cNvPr id="3" name="Inhaltsplatzhalter 2">
            <a:extLst>
              <a:ext uri="{FF2B5EF4-FFF2-40B4-BE49-F238E27FC236}">
                <a16:creationId xmlns:a16="http://schemas.microsoft.com/office/drawing/2014/main" id="{A3E163E4-3B89-4FB9-AC5A-D6342DD312DD}"/>
              </a:ext>
            </a:extLst>
          </p:cNvPr>
          <p:cNvSpPr>
            <a:spLocks noGrp="1"/>
          </p:cNvSpPr>
          <p:nvPr>
            <p:ph idx="1"/>
          </p:nvPr>
        </p:nvSpPr>
        <p:spPr>
          <a:xfrm>
            <a:off x="7017835" y="1713796"/>
            <a:ext cx="4137845" cy="4538288"/>
          </a:xfrm>
        </p:spPr>
        <p:txBody>
          <a:bodyPr>
            <a:normAutofit/>
          </a:bodyPr>
          <a:lstStyle/>
          <a:p>
            <a:pPr marL="2438339" lvl="4" indent="0">
              <a:buNone/>
            </a:pPr>
            <a:endParaRPr lang="de-AT" dirty="0"/>
          </a:p>
          <a:p>
            <a:pPr lvl="4"/>
            <a:endParaRPr lang="de-AT" dirty="0"/>
          </a:p>
          <a:p>
            <a:pPr marL="0" indent="0">
              <a:buNone/>
            </a:pPr>
            <a:endParaRPr lang="de-AT" dirty="0"/>
          </a:p>
        </p:txBody>
      </p:sp>
      <p:graphicFrame>
        <p:nvGraphicFramePr>
          <p:cNvPr id="4" name="Tabelle 4">
            <a:extLst>
              <a:ext uri="{FF2B5EF4-FFF2-40B4-BE49-F238E27FC236}">
                <a16:creationId xmlns:a16="http://schemas.microsoft.com/office/drawing/2014/main" id="{053E61B6-3DDD-4EDC-85D7-86199FCC69C0}"/>
              </a:ext>
            </a:extLst>
          </p:cNvPr>
          <p:cNvGraphicFramePr>
            <a:graphicFrameLocks noGrp="1"/>
          </p:cNvGraphicFramePr>
          <p:nvPr>
            <p:extLst>
              <p:ext uri="{D42A27DB-BD31-4B8C-83A1-F6EECF244321}">
                <p14:modId xmlns:p14="http://schemas.microsoft.com/office/powerpoint/2010/main" val="1529192726"/>
              </p:ext>
            </p:extLst>
          </p:nvPr>
        </p:nvGraphicFramePr>
        <p:xfrm>
          <a:off x="8542" y="1296605"/>
          <a:ext cx="6408251" cy="4955479"/>
        </p:xfrm>
        <a:graphic>
          <a:graphicData uri="http://schemas.openxmlformats.org/drawingml/2006/table">
            <a:tbl>
              <a:tblPr firstRow="1" bandRow="1">
                <a:tableStyleId>{21E4AEA4-8DFA-4A89-87EB-49C32662AFE0}</a:tableStyleId>
              </a:tblPr>
              <a:tblGrid>
                <a:gridCol w="2983323">
                  <a:extLst>
                    <a:ext uri="{9D8B030D-6E8A-4147-A177-3AD203B41FA5}">
                      <a16:colId xmlns:a16="http://schemas.microsoft.com/office/drawing/2014/main" val="4279559841"/>
                    </a:ext>
                  </a:extLst>
                </a:gridCol>
                <a:gridCol w="3424928">
                  <a:extLst>
                    <a:ext uri="{9D8B030D-6E8A-4147-A177-3AD203B41FA5}">
                      <a16:colId xmlns:a16="http://schemas.microsoft.com/office/drawing/2014/main" val="1033417115"/>
                    </a:ext>
                  </a:extLst>
                </a:gridCol>
              </a:tblGrid>
              <a:tr h="442651">
                <a:tc gridSpan="2">
                  <a:txBody>
                    <a:bodyPr/>
                    <a:lstStyle/>
                    <a:p>
                      <a:pPr algn="ctr"/>
                      <a:r>
                        <a:rPr lang="de-AT" sz="2400" dirty="0"/>
                        <a:t>Neuanlagen</a:t>
                      </a:r>
                      <a:endParaRPr lang="de-AT" sz="2400" b="0" dirty="0">
                        <a:solidFill>
                          <a:schemeClr val="bg1"/>
                        </a:solidFill>
                      </a:endParaRPr>
                    </a:p>
                  </a:txBody>
                  <a:tcPr/>
                </a:tc>
                <a:tc hMerge="1">
                  <a:txBody>
                    <a:bodyPr/>
                    <a:lstStyle/>
                    <a:p>
                      <a:endParaRPr lang="de-AT" sz="2400" b="0" dirty="0">
                        <a:solidFill>
                          <a:schemeClr val="bg1"/>
                        </a:solidFill>
                      </a:endParaRPr>
                    </a:p>
                  </a:txBody>
                  <a:tcPr/>
                </a:tc>
                <a:extLst>
                  <a:ext uri="{0D108BD9-81ED-4DB2-BD59-A6C34878D82A}">
                    <a16:rowId xmlns:a16="http://schemas.microsoft.com/office/drawing/2014/main" val="925708809"/>
                  </a:ext>
                </a:extLst>
              </a:tr>
              <a:tr h="383630">
                <a:tc>
                  <a:txBody>
                    <a:bodyPr/>
                    <a:lstStyle/>
                    <a:p>
                      <a:pPr algn="l"/>
                      <a:r>
                        <a:rPr lang="de-AT" sz="2000" dirty="0"/>
                        <a:t>Leistung</a:t>
                      </a:r>
                      <a:endParaRPr lang="de-AT" sz="2000" b="0" dirty="0"/>
                    </a:p>
                  </a:txBody>
                  <a:tcPr anchor="ctr"/>
                </a:tc>
                <a:tc>
                  <a:txBody>
                    <a:bodyPr/>
                    <a:lstStyle/>
                    <a:p>
                      <a:pPr algn="l"/>
                      <a:r>
                        <a:rPr lang="de-AT" sz="2000" dirty="0"/>
                        <a:t>≤ 250 kW</a:t>
                      </a:r>
                      <a:r>
                        <a:rPr lang="de-AT" sz="2000" baseline="-25000" dirty="0"/>
                        <a:t>el.</a:t>
                      </a:r>
                      <a:endParaRPr lang="de-AT" sz="2000" b="0" baseline="-25000" dirty="0"/>
                    </a:p>
                  </a:txBody>
                  <a:tcPr anchor="ctr"/>
                </a:tc>
                <a:extLst>
                  <a:ext uri="{0D108BD9-81ED-4DB2-BD59-A6C34878D82A}">
                    <a16:rowId xmlns:a16="http://schemas.microsoft.com/office/drawing/2014/main" val="3209313233"/>
                  </a:ext>
                </a:extLst>
              </a:tr>
              <a:tr h="383630">
                <a:tc>
                  <a:txBody>
                    <a:bodyPr/>
                    <a:lstStyle/>
                    <a:p>
                      <a:pPr algn="l"/>
                      <a:r>
                        <a:rPr lang="de-AT" sz="2000" dirty="0"/>
                        <a:t>Entfernung zum Gasnetz</a:t>
                      </a:r>
                      <a:endParaRPr lang="de-AT" sz="2000" b="0" dirty="0"/>
                    </a:p>
                  </a:txBody>
                  <a:tcPr anchor="ctr"/>
                </a:tc>
                <a:tc>
                  <a:txBody>
                    <a:bodyPr/>
                    <a:lstStyle/>
                    <a:p>
                      <a:pPr algn="l"/>
                      <a:r>
                        <a:rPr lang="de-AT" sz="2000" dirty="0"/>
                        <a:t>&gt; 10 km (Anschlusspunkt)</a:t>
                      </a:r>
                      <a:endParaRPr lang="de-AT" sz="2000" b="0" dirty="0"/>
                    </a:p>
                  </a:txBody>
                  <a:tcPr anchor="ctr"/>
                </a:tc>
                <a:extLst>
                  <a:ext uri="{0D108BD9-81ED-4DB2-BD59-A6C34878D82A}">
                    <a16:rowId xmlns:a16="http://schemas.microsoft.com/office/drawing/2014/main" val="1482774003"/>
                  </a:ext>
                </a:extLst>
              </a:tr>
              <a:tr h="872683">
                <a:tc>
                  <a:txBody>
                    <a:bodyPr/>
                    <a:lstStyle/>
                    <a:p>
                      <a:pPr algn="l"/>
                      <a:r>
                        <a:rPr lang="de-AT" sz="2000" dirty="0"/>
                        <a:t>Laufzeit ab Inbetriebnahme</a:t>
                      </a:r>
                      <a:endParaRPr lang="de-AT" sz="2000" b="0" dirty="0"/>
                    </a:p>
                  </a:txBody>
                  <a:tcPr anchor="ctr"/>
                </a:tc>
                <a:tc>
                  <a:txBody>
                    <a:bodyPr/>
                    <a:lstStyle/>
                    <a:p>
                      <a:pPr algn="l"/>
                      <a:r>
                        <a:rPr lang="de-AT" sz="2000" dirty="0"/>
                        <a:t>20 Jahre</a:t>
                      </a:r>
                      <a:endParaRPr lang="de-AT" sz="2000" b="0" dirty="0"/>
                    </a:p>
                  </a:txBody>
                  <a:tcPr anchor="ctr"/>
                </a:tc>
                <a:extLst>
                  <a:ext uri="{0D108BD9-81ED-4DB2-BD59-A6C34878D82A}">
                    <a16:rowId xmlns:a16="http://schemas.microsoft.com/office/drawing/2014/main" val="2233424337"/>
                  </a:ext>
                </a:extLst>
              </a:tr>
              <a:tr h="383630">
                <a:tc>
                  <a:txBody>
                    <a:bodyPr/>
                    <a:lstStyle/>
                    <a:p>
                      <a:pPr algn="l"/>
                      <a:r>
                        <a:rPr lang="de-AT" sz="2000" dirty="0"/>
                        <a:t>Brennstoffnutzungsgrad</a:t>
                      </a:r>
                      <a:endParaRPr lang="de-AT" sz="2000" b="0" dirty="0"/>
                    </a:p>
                  </a:txBody>
                  <a:tcPr anchor="ctr"/>
                </a:tc>
                <a:tc>
                  <a:txBody>
                    <a:bodyPr/>
                    <a:lstStyle/>
                    <a:p>
                      <a:pPr algn="l"/>
                      <a:r>
                        <a:rPr lang="de-AT" sz="2000" dirty="0"/>
                        <a:t>&gt; 65 %</a:t>
                      </a:r>
                      <a:endParaRPr lang="de-AT" sz="2000" b="0" dirty="0"/>
                    </a:p>
                  </a:txBody>
                  <a:tcPr anchor="ctr"/>
                </a:tc>
                <a:extLst>
                  <a:ext uri="{0D108BD9-81ED-4DB2-BD59-A6C34878D82A}">
                    <a16:rowId xmlns:a16="http://schemas.microsoft.com/office/drawing/2014/main" val="2288441919"/>
                  </a:ext>
                </a:extLst>
              </a:tr>
              <a:tr h="1832744">
                <a:tc>
                  <a:txBody>
                    <a:bodyPr/>
                    <a:lstStyle/>
                    <a:p>
                      <a:pPr algn="l"/>
                      <a:r>
                        <a:rPr lang="de-AT" sz="2000" dirty="0"/>
                        <a:t>Substrateinsatz</a:t>
                      </a:r>
                      <a:endParaRPr lang="de-AT" sz="2000" b="0" dirty="0"/>
                    </a:p>
                  </a:txBody>
                  <a:tcPr anchor="ctr"/>
                </a:tc>
                <a:tc>
                  <a:txBody>
                    <a:bodyPr/>
                    <a:lstStyle/>
                    <a:p>
                      <a:pPr algn="l">
                        <a:lnSpc>
                          <a:spcPct val="100000"/>
                        </a:lnSpc>
                      </a:pPr>
                      <a:r>
                        <a:rPr lang="de-AT" sz="2000" dirty="0"/>
                        <a:t>Biologisch abbaubare Abfälle &amp; Reststoffe, davon</a:t>
                      </a:r>
                      <a:br>
                        <a:rPr lang="de-AT" sz="2000" dirty="0"/>
                      </a:br>
                      <a:r>
                        <a:rPr lang="de-AT" sz="700" dirty="0"/>
                        <a:t> </a:t>
                      </a:r>
                      <a:br>
                        <a:rPr lang="de-AT" sz="2000" dirty="0"/>
                      </a:br>
                      <a:r>
                        <a:rPr lang="de-AT" sz="2000" dirty="0"/>
                        <a:t>≥ 30 % Wirtschaftsdünger</a:t>
                      </a:r>
                      <a:br>
                        <a:rPr lang="de-AT" sz="2000" dirty="0"/>
                      </a:br>
                      <a:r>
                        <a:rPr lang="de-AT" sz="700" kern="1200" dirty="0"/>
                        <a:t> </a:t>
                      </a:r>
                    </a:p>
                    <a:p>
                      <a:pPr algn="l">
                        <a:lnSpc>
                          <a:spcPct val="100000"/>
                        </a:lnSpc>
                      </a:pPr>
                      <a:r>
                        <a:rPr lang="de-AT" sz="2000" dirty="0"/>
                        <a:t>≤ 30 % Zwischenfrüchte und</a:t>
                      </a:r>
                      <a:br>
                        <a:rPr lang="de-AT" sz="2000" dirty="0"/>
                      </a:br>
                      <a:r>
                        <a:rPr lang="de-AT" sz="700" dirty="0"/>
                        <a:t> </a:t>
                      </a:r>
                      <a:endParaRPr lang="de-AT" sz="2000" dirty="0"/>
                    </a:p>
                    <a:p>
                      <a:pPr algn="l">
                        <a:lnSpc>
                          <a:spcPct val="100000"/>
                        </a:lnSpc>
                      </a:pPr>
                      <a:r>
                        <a:rPr lang="de-AT" sz="2000" dirty="0"/>
                        <a:t>             Restgrünland</a:t>
                      </a:r>
                      <a:endParaRPr lang="de-AT" sz="2000" b="0" dirty="0"/>
                    </a:p>
                  </a:txBody>
                  <a:tcPr anchor="ctr"/>
                </a:tc>
                <a:extLst>
                  <a:ext uri="{0D108BD9-81ED-4DB2-BD59-A6C34878D82A}">
                    <a16:rowId xmlns:a16="http://schemas.microsoft.com/office/drawing/2014/main" val="110992682"/>
                  </a:ext>
                </a:extLst>
              </a:tr>
              <a:tr h="485440">
                <a:tc>
                  <a:txBody>
                    <a:bodyPr/>
                    <a:lstStyle/>
                    <a:p>
                      <a:pPr algn="l"/>
                      <a:r>
                        <a:rPr lang="de-AT" sz="2000" dirty="0"/>
                        <a:t>Kontingent</a:t>
                      </a:r>
                      <a:endParaRPr lang="de-AT" sz="2000" b="0" dirty="0"/>
                    </a:p>
                  </a:txBody>
                  <a:tcPr anchor="ctr"/>
                </a:tc>
                <a:tc>
                  <a:txBody>
                    <a:bodyPr/>
                    <a:lstStyle/>
                    <a:p>
                      <a:pPr algn="l">
                        <a:lnSpc>
                          <a:spcPct val="150000"/>
                        </a:lnSpc>
                      </a:pPr>
                      <a:r>
                        <a:rPr lang="de-AT" sz="2000" dirty="0"/>
                        <a:t>≥ 1,5 MW</a:t>
                      </a:r>
                      <a:r>
                        <a:rPr kumimoji="0" lang="de-AT" sz="2000" u="none" strike="noStrike" kern="1200" cap="none" spc="0" normalizeH="0" baseline="-25000" noProof="0" dirty="0" err="1">
                          <a:ln>
                            <a:noFill/>
                          </a:ln>
                          <a:effectLst/>
                          <a:uLnTx/>
                          <a:uFillTx/>
                        </a:rPr>
                        <a:t>el</a:t>
                      </a:r>
                      <a:r>
                        <a:rPr kumimoji="0" lang="de-AT" sz="2000" u="none" strike="noStrike" kern="1200" cap="none" spc="0" normalizeH="0" baseline="-25000" noProof="0" dirty="0">
                          <a:ln>
                            <a:noFill/>
                          </a:ln>
                          <a:effectLst/>
                          <a:uLnTx/>
                          <a:uFillTx/>
                        </a:rPr>
                        <a:t>. </a:t>
                      </a:r>
                      <a:r>
                        <a:rPr kumimoji="0" lang="de-AT" sz="2000" u="none" strike="noStrike" kern="1200" cap="none" spc="0" normalizeH="0" baseline="0" noProof="0" dirty="0">
                          <a:ln>
                            <a:noFill/>
                          </a:ln>
                          <a:effectLst/>
                          <a:uLnTx/>
                          <a:uFillTx/>
                        </a:rPr>
                        <a:t>a</a:t>
                      </a:r>
                      <a:r>
                        <a:rPr kumimoji="0" lang="de-AT" sz="2000" u="none" strike="noStrike" kern="1200" cap="none" spc="0" normalizeH="0" baseline="30000" noProof="0" dirty="0">
                          <a:ln>
                            <a:noFill/>
                          </a:ln>
                          <a:effectLst/>
                          <a:uLnTx/>
                          <a:uFillTx/>
                        </a:rPr>
                        <a:t>-1</a:t>
                      </a:r>
                      <a:endParaRPr lang="de-AT" sz="2000" b="0" baseline="30000" dirty="0"/>
                    </a:p>
                  </a:txBody>
                  <a:tcPr anchor="ctr"/>
                </a:tc>
                <a:extLst>
                  <a:ext uri="{0D108BD9-81ED-4DB2-BD59-A6C34878D82A}">
                    <a16:rowId xmlns:a16="http://schemas.microsoft.com/office/drawing/2014/main" val="2660754352"/>
                  </a:ext>
                </a:extLst>
              </a:tr>
            </a:tbl>
          </a:graphicData>
        </a:graphic>
      </p:graphicFrame>
      <p:sp>
        <p:nvSpPr>
          <p:cNvPr id="6" name="Inhaltsplatzhalter 2">
            <a:extLst>
              <a:ext uri="{FF2B5EF4-FFF2-40B4-BE49-F238E27FC236}">
                <a16:creationId xmlns:a16="http://schemas.microsoft.com/office/drawing/2014/main" id="{9D7DEF7C-9D9F-48B8-B8F2-3420472B69BF}"/>
              </a:ext>
            </a:extLst>
          </p:cNvPr>
          <p:cNvSpPr txBox="1">
            <a:spLocks/>
          </p:cNvSpPr>
          <p:nvPr/>
        </p:nvSpPr>
        <p:spPr>
          <a:xfrm>
            <a:off x="6518215" y="1296604"/>
            <a:ext cx="5387839" cy="5490695"/>
          </a:xfrm>
          <a:prstGeom prst="rect">
            <a:avLst/>
          </a:prstGeom>
          <a:solidFill>
            <a:schemeClr val="bg1"/>
          </a:solidFill>
          <a:ln>
            <a:solidFill>
              <a:schemeClr val="tx1"/>
            </a:solidFill>
          </a:ln>
        </p:spPr>
        <p:txBody>
          <a:bodyPr vert="horz" lIns="0" tIns="0" rIns="0" bIns="0" rtlCol="0">
            <a:noAutofit/>
          </a:bodyPr>
          <a:lstStyle>
            <a:lvl1pPr marL="201216" marR="0" indent="-201216" algn="l" defTabSz="914400" rtl="0" eaLnBrk="1" fontAlgn="auto" latinLnBrk="0" hangingPunct="1">
              <a:lnSpc>
                <a:spcPct val="100000"/>
              </a:lnSpc>
              <a:spcBef>
                <a:spcPts val="0"/>
              </a:spcBef>
              <a:spcAft>
                <a:spcPts val="1425"/>
              </a:spcAft>
              <a:buClr>
                <a:schemeClr val="tx2"/>
              </a:buClr>
              <a:buSzTx/>
              <a:buFont typeface="Arial" panose="020B0604020202020204" pitchFamily="34" charset="0"/>
              <a:buChar char="•"/>
              <a:tabLst/>
              <a:defRPr sz="1800" b="1" kern="1200">
                <a:solidFill>
                  <a:schemeClr val="bg1">
                    <a:lumMod val="10000"/>
                  </a:schemeClr>
                </a:solidFill>
                <a:latin typeface="Calibri" panose="020F0502020204030204" pitchFamily="34" charset="0"/>
                <a:ea typeface="+mn-ea"/>
                <a:cs typeface="Calibri" panose="020F0502020204030204" pitchFamily="34" charset="0"/>
              </a:defRPr>
            </a:lvl1pPr>
            <a:lvl2pPr marL="401241" marR="0" indent="-200025" algn="l" defTabSz="914400" rtl="0" eaLnBrk="1" fontAlgn="auto" latinLnBrk="0" hangingPunct="1">
              <a:lnSpc>
                <a:spcPct val="100000"/>
              </a:lnSpc>
              <a:spcBef>
                <a:spcPts val="0"/>
              </a:spcBef>
              <a:spcAft>
                <a:spcPts val="600"/>
              </a:spcAft>
              <a:buClrTx/>
              <a:buSzTx/>
              <a:buFont typeface="Corbel" panose="020B0503020204020204" pitchFamily="34" charset="0"/>
              <a:buChar char="−"/>
              <a:tabLst/>
              <a:defRPr sz="1500" b="1" kern="1200">
                <a:solidFill>
                  <a:schemeClr val="bg1">
                    <a:lumMod val="10000"/>
                  </a:schemeClr>
                </a:solidFill>
                <a:latin typeface="Calibri" panose="020F0502020204030204" pitchFamily="34" charset="0"/>
                <a:ea typeface="+mn-ea"/>
                <a:cs typeface="Calibri" panose="020F0502020204030204" pitchFamily="34" charset="0"/>
              </a:defRPr>
            </a:lvl2pPr>
            <a:lvl3pPr marL="602456" indent="-201216" algn="l" defTabSz="914400" rtl="0" eaLnBrk="1" latinLnBrk="0" hangingPunct="1">
              <a:lnSpc>
                <a:spcPct val="100000"/>
              </a:lnSpc>
              <a:spcBef>
                <a:spcPts val="0"/>
              </a:spcBef>
              <a:spcAft>
                <a:spcPts val="600"/>
              </a:spcAft>
              <a:buClr>
                <a:schemeClr val="tx2"/>
              </a:buClr>
              <a:buFont typeface="Symbol" panose="05050102010706020507" pitchFamily="18" charset="2"/>
              <a:buChar char="-"/>
              <a:defRPr sz="1200" b="1" kern="1200">
                <a:solidFill>
                  <a:schemeClr val="bg1">
                    <a:lumMod val="10000"/>
                  </a:schemeClr>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600"/>
              </a:spcBef>
              <a:buClr>
                <a:schemeClr val="tx2"/>
              </a:buClr>
              <a:buFont typeface="Arial" pitchFamily="34" charset="0"/>
              <a:buChar char="–"/>
              <a:defRPr sz="1800" kern="1200">
                <a:solidFill>
                  <a:schemeClr val="bg1">
                    <a:lumMod val="10000"/>
                  </a:schemeClr>
                </a:solidFill>
                <a:latin typeface="+mn-lt"/>
                <a:ea typeface="+mn-ea"/>
                <a:cs typeface="+mn-cs"/>
              </a:defRPr>
            </a:lvl4pPr>
            <a:lvl5pPr marL="2057400" indent="-228600" algn="l" defTabSz="914400" rtl="0" eaLnBrk="1" latinLnBrk="0" hangingPunct="1">
              <a:lnSpc>
                <a:spcPct val="90000"/>
              </a:lnSpc>
              <a:spcBef>
                <a:spcPts val="400"/>
              </a:spcBef>
              <a:buClr>
                <a:schemeClr val="tx2"/>
              </a:buClr>
              <a:buFont typeface="Arial" pitchFamily="34" charset="0"/>
              <a:buChar char="»"/>
              <a:defRPr sz="1800" kern="1200">
                <a:solidFill>
                  <a:schemeClr val="bg1">
                    <a:lumMod val="1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49263" indent="-200025">
              <a:spcAft>
                <a:spcPts val="800"/>
              </a:spcAft>
            </a:pPr>
            <a:r>
              <a:rPr lang="de-AT" sz="2000" dirty="0"/>
              <a:t>Antragstellung</a:t>
            </a:r>
            <a:r>
              <a:rPr lang="de-AT" sz="2400" dirty="0"/>
              <a:t>:</a:t>
            </a:r>
          </a:p>
          <a:p>
            <a:pPr marL="650478" lvl="2"/>
            <a:r>
              <a:rPr lang="de-AT" sz="1800" b="0" dirty="0"/>
              <a:t>Windhundprinzip</a:t>
            </a:r>
          </a:p>
          <a:p>
            <a:pPr marL="650478" lvl="2"/>
            <a:r>
              <a:rPr lang="de-AT" sz="1800" b="0" dirty="0"/>
              <a:t>Keine überjährige Reihung</a:t>
            </a:r>
          </a:p>
          <a:p>
            <a:pPr marL="650478" lvl="2"/>
            <a:r>
              <a:rPr lang="de-AT" sz="1800" b="0" dirty="0"/>
              <a:t>Alle f d Errichtung notwendigen Genehmigungen </a:t>
            </a:r>
          </a:p>
          <a:p>
            <a:pPr marL="449263" indent="-200025">
              <a:spcAft>
                <a:spcPts val="1333"/>
              </a:spcAft>
            </a:pPr>
            <a:r>
              <a:rPr lang="de-AT" sz="2000" dirty="0"/>
              <a:t>Inbetriebnahme:</a:t>
            </a:r>
            <a:r>
              <a:rPr lang="de-AT" sz="2000" b="0" dirty="0"/>
              <a:t> </a:t>
            </a:r>
            <a:br>
              <a:rPr lang="de-AT" sz="2000" b="0" dirty="0"/>
            </a:br>
            <a:r>
              <a:rPr lang="de-AT" sz="2000" b="0" dirty="0"/>
              <a:t>36 Monate nach Annahme Fördervertrag</a:t>
            </a:r>
          </a:p>
          <a:p>
            <a:pPr marL="449263" indent="-200025">
              <a:spcAft>
                <a:spcPts val="1333"/>
              </a:spcAft>
            </a:pPr>
            <a:r>
              <a:rPr lang="de-AT" sz="2000" dirty="0"/>
              <a:t>Direktvermarktung + Marktprämie</a:t>
            </a:r>
          </a:p>
          <a:p>
            <a:pPr marL="650478" lvl="2"/>
            <a:r>
              <a:rPr lang="de-DE" sz="1800" b="0" dirty="0"/>
              <a:t>Vertrag zur Stromdirektvermarktung</a:t>
            </a:r>
          </a:p>
          <a:p>
            <a:pPr marL="650478" lvl="2"/>
            <a:r>
              <a:rPr lang="de-DE" sz="1800" b="0" dirty="0"/>
              <a:t>Vertrag mit EAG-Abwicklungsstelle</a:t>
            </a:r>
            <a:endParaRPr lang="de-AT" b="0" dirty="0"/>
          </a:p>
          <a:p>
            <a:pPr marL="650478" lvl="2"/>
            <a:r>
              <a:rPr lang="de-AT" sz="1800" b="0" dirty="0"/>
              <a:t>Anzulegender Wert: </a:t>
            </a:r>
            <a:br>
              <a:rPr lang="de-AT" sz="1800" b="0" dirty="0"/>
            </a:br>
            <a:r>
              <a:rPr lang="de-AT" sz="1800" b="0" dirty="0"/>
              <a:t>MP </a:t>
            </a:r>
            <a:r>
              <a:rPr lang="de-AT" sz="1800" b="0" dirty="0" err="1"/>
              <a:t>zuzügl</a:t>
            </a:r>
            <a:r>
              <a:rPr lang="de-AT" sz="1800" b="0" dirty="0"/>
              <a:t>. zum Jahresreferenzmarktpreis</a:t>
            </a:r>
          </a:p>
          <a:p>
            <a:pPr marL="650478" lvl="2"/>
            <a:r>
              <a:rPr lang="de-AT" sz="1800" b="0" dirty="0"/>
              <a:t>Keine Marktprämie ab 6 h negativer Marktpreise</a:t>
            </a:r>
            <a:endParaRPr lang="de-AT" sz="1867" b="0" dirty="0"/>
          </a:p>
          <a:p>
            <a:pPr marL="650478" lvl="2"/>
            <a:r>
              <a:rPr lang="de-AT" sz="1800" b="0" dirty="0"/>
              <a:t>monatliche </a:t>
            </a:r>
            <a:r>
              <a:rPr lang="de-AT" sz="1800" b="0" dirty="0" err="1"/>
              <a:t>Akontierung</a:t>
            </a:r>
            <a:endParaRPr lang="de-AT" sz="1800" b="0" dirty="0"/>
          </a:p>
          <a:p>
            <a:pPr marL="650478" lvl="2"/>
            <a:r>
              <a:rPr lang="de-AT" sz="1800" b="0" dirty="0"/>
              <a:t>nachträgliche jährliche Aufrechnung</a:t>
            </a:r>
          </a:p>
          <a:p>
            <a:pPr marL="449263" indent="-200025"/>
            <a:endParaRPr lang="de-AT" sz="2400" b="0" dirty="0"/>
          </a:p>
        </p:txBody>
      </p:sp>
    </p:spTree>
    <p:extLst>
      <p:ext uri="{BB962C8B-B14F-4D97-AF65-F5344CB8AC3E}">
        <p14:creationId xmlns:p14="http://schemas.microsoft.com/office/powerpoint/2010/main" val="33788840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11CE2C-D687-270F-F58C-13F55ABC53D1}"/>
              </a:ext>
            </a:extLst>
          </p:cNvPr>
          <p:cNvSpPr>
            <a:spLocks noGrp="1"/>
          </p:cNvSpPr>
          <p:nvPr>
            <p:ph type="title"/>
          </p:nvPr>
        </p:nvSpPr>
        <p:spPr>
          <a:xfrm>
            <a:off x="1102385" y="496112"/>
            <a:ext cx="10638033" cy="829455"/>
          </a:xfrm>
        </p:spPr>
        <p:txBody>
          <a:bodyPr>
            <a:normAutofit fontScale="90000"/>
          </a:bodyPr>
          <a:lstStyle/>
          <a:p>
            <a:r>
              <a:rPr lang="de-AT" dirty="0"/>
              <a:t>Erneuerbaren-Ausbau-Gesetz (EAG) </a:t>
            </a:r>
            <a:br>
              <a:rPr lang="de-AT" dirty="0"/>
            </a:br>
            <a:r>
              <a:rPr lang="de-AT" dirty="0"/>
              <a:t>Marktprämienverordnung</a:t>
            </a:r>
          </a:p>
        </p:txBody>
      </p:sp>
      <p:sp>
        <p:nvSpPr>
          <p:cNvPr id="3" name="Inhaltsplatzhalter 2">
            <a:extLst>
              <a:ext uri="{FF2B5EF4-FFF2-40B4-BE49-F238E27FC236}">
                <a16:creationId xmlns:a16="http://schemas.microsoft.com/office/drawing/2014/main" id="{C0F8EFC0-9BD6-0026-34A5-A1A1B7ADB528}"/>
              </a:ext>
            </a:extLst>
          </p:cNvPr>
          <p:cNvSpPr>
            <a:spLocks noGrp="1"/>
          </p:cNvSpPr>
          <p:nvPr>
            <p:ph idx="1"/>
          </p:nvPr>
        </p:nvSpPr>
        <p:spPr>
          <a:xfrm>
            <a:off x="878082" y="1446416"/>
            <a:ext cx="9900318" cy="4163804"/>
          </a:xfrm>
        </p:spPr>
        <p:txBody>
          <a:bodyPr/>
          <a:lstStyle/>
          <a:p>
            <a:r>
              <a:rPr lang="de-AT" dirty="0"/>
              <a:t> Inkrafttreten aktuelle EAG-MP-VO: 17.01.2026</a:t>
            </a:r>
          </a:p>
          <a:p>
            <a:r>
              <a:rPr lang="de-AT" dirty="0"/>
              <a:t> Gilt für Antragstellung 2026 und 2027</a:t>
            </a:r>
          </a:p>
          <a:p>
            <a:pPr marL="0" indent="0">
              <a:buNone/>
            </a:pPr>
            <a:endParaRPr lang="de-AT" dirty="0"/>
          </a:p>
        </p:txBody>
      </p:sp>
      <p:sp>
        <p:nvSpPr>
          <p:cNvPr id="4" name="Foliennummernplatzhalter 3">
            <a:extLst>
              <a:ext uri="{FF2B5EF4-FFF2-40B4-BE49-F238E27FC236}">
                <a16:creationId xmlns:a16="http://schemas.microsoft.com/office/drawing/2014/main" id="{AA95AF9A-1DA3-D044-B417-489DAF5F6673}"/>
              </a:ext>
            </a:extLst>
          </p:cNvPr>
          <p:cNvSpPr>
            <a:spLocks noGrp="1"/>
          </p:cNvSpPr>
          <p:nvPr>
            <p:ph type="sldNum" sz="quarter" idx="12"/>
          </p:nvPr>
        </p:nvSpPr>
        <p:spPr/>
        <p:txBody>
          <a:bodyPr/>
          <a:lstStyle/>
          <a:p>
            <a:fld id="{0DC0DA7A-5040-45A5-8CF3-7F79414BEB87}" type="slidenum">
              <a:rPr lang="de-AT" smtClean="0"/>
              <a:t>4</a:t>
            </a:fld>
            <a:endParaRPr lang="de-AT"/>
          </a:p>
        </p:txBody>
      </p:sp>
      <p:graphicFrame>
        <p:nvGraphicFramePr>
          <p:cNvPr id="5" name="Tabelle 5">
            <a:extLst>
              <a:ext uri="{FF2B5EF4-FFF2-40B4-BE49-F238E27FC236}">
                <a16:creationId xmlns:a16="http://schemas.microsoft.com/office/drawing/2014/main" id="{73F13601-2649-9ED5-3314-2B7CA34050FF}"/>
              </a:ext>
            </a:extLst>
          </p:cNvPr>
          <p:cNvGraphicFramePr>
            <a:graphicFrameLocks noGrp="1"/>
          </p:cNvGraphicFramePr>
          <p:nvPr>
            <p:extLst>
              <p:ext uri="{D42A27DB-BD31-4B8C-83A1-F6EECF244321}">
                <p14:modId xmlns:p14="http://schemas.microsoft.com/office/powerpoint/2010/main" val="154803401"/>
              </p:ext>
            </p:extLst>
          </p:nvPr>
        </p:nvGraphicFramePr>
        <p:xfrm>
          <a:off x="878081" y="2529804"/>
          <a:ext cx="10162095" cy="2336799"/>
        </p:xfrm>
        <a:graphic>
          <a:graphicData uri="http://schemas.openxmlformats.org/drawingml/2006/table">
            <a:tbl>
              <a:tblPr firstRow="1" bandRow="1">
                <a:tableStyleId>{21E4AEA4-8DFA-4A89-87EB-49C32662AFE0}</a:tableStyleId>
              </a:tblPr>
              <a:tblGrid>
                <a:gridCol w="3530290">
                  <a:extLst>
                    <a:ext uri="{9D8B030D-6E8A-4147-A177-3AD203B41FA5}">
                      <a16:colId xmlns:a16="http://schemas.microsoft.com/office/drawing/2014/main" val="3456237691"/>
                    </a:ext>
                  </a:extLst>
                </a:gridCol>
                <a:gridCol w="6631805">
                  <a:extLst>
                    <a:ext uri="{9D8B030D-6E8A-4147-A177-3AD203B41FA5}">
                      <a16:colId xmlns:a16="http://schemas.microsoft.com/office/drawing/2014/main" val="3861542478"/>
                    </a:ext>
                  </a:extLst>
                </a:gridCol>
              </a:tblGrid>
              <a:tr h="494453">
                <a:tc>
                  <a:txBody>
                    <a:bodyPr/>
                    <a:lstStyle/>
                    <a:p>
                      <a:r>
                        <a:rPr lang="de-DE" sz="2400" b="1" dirty="0"/>
                        <a:t>Anzulegender Wert</a:t>
                      </a:r>
                      <a:endParaRPr lang="de-AT" sz="2400" b="1" dirty="0"/>
                    </a:p>
                  </a:txBody>
                  <a:tcPr marL="121920" marR="121920" marT="60960" marB="60960"/>
                </a:tc>
                <a:tc>
                  <a:txBody>
                    <a:bodyPr/>
                    <a:lstStyle/>
                    <a:p>
                      <a:pPr algn="ctr"/>
                      <a:r>
                        <a:rPr lang="de-DE" sz="2400" b="1" kern="1200" dirty="0">
                          <a:solidFill>
                            <a:schemeClr val="lt1"/>
                          </a:solidFill>
                          <a:latin typeface="+mn-lt"/>
                          <a:ea typeface="+mn-ea"/>
                          <a:cs typeface="+mn-cs"/>
                        </a:rPr>
                        <a:t>Neuanlagen</a:t>
                      </a:r>
                      <a:endParaRPr lang="de-AT" sz="2400" b="1" kern="1200" dirty="0">
                        <a:solidFill>
                          <a:schemeClr val="lt1"/>
                        </a:solidFill>
                        <a:latin typeface="+mn-lt"/>
                        <a:ea typeface="+mn-ea"/>
                        <a:cs typeface="+mn-cs"/>
                      </a:endParaRPr>
                    </a:p>
                  </a:txBody>
                  <a:tcPr/>
                </a:tc>
                <a:extLst>
                  <a:ext uri="{0D108BD9-81ED-4DB2-BD59-A6C34878D82A}">
                    <a16:rowId xmlns:a16="http://schemas.microsoft.com/office/drawing/2014/main" val="1537773454"/>
                  </a:ext>
                </a:extLst>
              </a:tr>
              <a:tr h="494453">
                <a:tc>
                  <a:txBody>
                    <a:bodyPr/>
                    <a:lstStyle/>
                    <a:p>
                      <a:r>
                        <a:rPr lang="de-AT" sz="2400" b="1" kern="1200" dirty="0"/>
                        <a:t>Antragstellung</a:t>
                      </a:r>
                      <a:endParaRPr lang="de-AT" sz="2400" b="1" kern="1200" dirty="0">
                        <a:solidFill>
                          <a:schemeClr val="bg1"/>
                        </a:solidFill>
                        <a:latin typeface="+mn-lt"/>
                        <a:ea typeface="+mn-ea"/>
                        <a:cs typeface="+mn-cs"/>
                      </a:endParaRPr>
                    </a:p>
                  </a:txBody>
                  <a:tcPr marL="121920" marR="121920" marT="60960" marB="60960"/>
                </a:tc>
                <a:tc>
                  <a:txBody>
                    <a:bodyPr/>
                    <a:lstStyle/>
                    <a:p>
                      <a:pPr algn="ctr"/>
                      <a:r>
                        <a:rPr lang="de-AT" sz="2400" b="1" kern="1200" dirty="0"/>
                        <a:t>2026 und 2027</a:t>
                      </a:r>
                      <a:endParaRPr lang="de-AT" sz="2400" b="1" kern="1200" dirty="0">
                        <a:solidFill>
                          <a:schemeClr val="bg1"/>
                        </a:solidFill>
                        <a:latin typeface="+mn-lt"/>
                        <a:ea typeface="+mn-ea"/>
                        <a:cs typeface="+mn-cs"/>
                      </a:endParaRPr>
                    </a:p>
                  </a:txBody>
                  <a:tcPr marL="121920" marR="121920" marT="60960" marB="60960"/>
                </a:tc>
                <a:extLst>
                  <a:ext uri="{0D108BD9-81ED-4DB2-BD59-A6C34878D82A}">
                    <a16:rowId xmlns:a16="http://schemas.microsoft.com/office/drawing/2014/main" val="919621857"/>
                  </a:ext>
                </a:extLst>
              </a:tr>
              <a:tr h="494453">
                <a:tc>
                  <a:txBody>
                    <a:bodyPr/>
                    <a:lstStyle/>
                    <a:p>
                      <a:r>
                        <a:rPr lang="de-AT" sz="2400" dirty="0"/>
                        <a:t>[Cent kWh</a:t>
                      </a:r>
                      <a:r>
                        <a:rPr lang="de-AT" sz="2400" baseline="-25000" dirty="0"/>
                        <a:t>el</a:t>
                      </a:r>
                      <a:r>
                        <a:rPr lang="de-AT" sz="2400" baseline="30000" dirty="0"/>
                        <a:t>-1</a:t>
                      </a:r>
                      <a:r>
                        <a:rPr lang="de-AT" sz="2400" dirty="0"/>
                        <a:t>]</a:t>
                      </a:r>
                      <a:endParaRPr lang="de-AT" sz="2400" b="0" dirty="0"/>
                    </a:p>
                  </a:txBody>
                  <a:tcPr marL="121920" marR="121920" marT="60960" marB="60960"/>
                </a:tc>
                <a:tc>
                  <a:txBody>
                    <a:bodyPr/>
                    <a:lstStyle/>
                    <a:p>
                      <a:pPr algn="ctr"/>
                      <a:r>
                        <a:rPr lang="de-AT" sz="2400" dirty="0"/>
                        <a:t>29,02</a:t>
                      </a:r>
                      <a:endParaRPr lang="de-AT" sz="2400" b="0" dirty="0"/>
                    </a:p>
                  </a:txBody>
                  <a:tcPr marL="121920" marR="121920" marT="60960" marB="60960"/>
                </a:tc>
                <a:extLst>
                  <a:ext uri="{0D108BD9-81ED-4DB2-BD59-A6C34878D82A}">
                    <a16:rowId xmlns:a16="http://schemas.microsoft.com/office/drawing/2014/main" val="901470954"/>
                  </a:ext>
                </a:extLst>
              </a:tr>
              <a:tr h="853440">
                <a:tc>
                  <a:txBody>
                    <a:bodyPr/>
                    <a:lstStyle/>
                    <a:p>
                      <a:r>
                        <a:rPr lang="de-AT" sz="2400" dirty="0"/>
                        <a:t>Kontingent [kW</a:t>
                      </a:r>
                      <a:r>
                        <a:rPr lang="de-AT" sz="2400" baseline="-25000" dirty="0"/>
                        <a:t>el. </a:t>
                      </a:r>
                      <a:r>
                        <a:rPr lang="de-AT" sz="2400" dirty="0"/>
                        <a:t>a</a:t>
                      </a:r>
                      <a:r>
                        <a:rPr lang="de-AT" sz="2400" baseline="30000" dirty="0"/>
                        <a:t>-1</a:t>
                      </a:r>
                      <a:r>
                        <a:rPr lang="de-AT" sz="2400" baseline="0" dirty="0"/>
                        <a:t>]</a:t>
                      </a:r>
                      <a:endParaRPr lang="de-AT" sz="2400" b="0" baseline="0" dirty="0"/>
                    </a:p>
                  </a:txBody>
                  <a:tcPr marL="121920" marR="121920" marT="60960" marB="60960" anchor="ctr"/>
                </a:tc>
                <a:tc>
                  <a:txBody>
                    <a:bodyPr/>
                    <a:lstStyle/>
                    <a:p>
                      <a:pPr algn="ctr"/>
                      <a:r>
                        <a:rPr lang="de-AT" sz="2400" dirty="0"/>
                        <a:t>1 500</a:t>
                      </a:r>
                      <a:endParaRPr lang="de-AT" sz="2400" b="0" dirty="0"/>
                    </a:p>
                  </a:txBody>
                  <a:tcPr marL="121920" marR="121920" marT="60960" marB="60960" anchor="ctr"/>
                </a:tc>
                <a:extLst>
                  <a:ext uri="{0D108BD9-81ED-4DB2-BD59-A6C34878D82A}">
                    <a16:rowId xmlns:a16="http://schemas.microsoft.com/office/drawing/2014/main" val="1448995527"/>
                  </a:ext>
                </a:extLst>
              </a:tr>
            </a:tbl>
          </a:graphicData>
        </a:graphic>
      </p:graphicFrame>
    </p:spTree>
    <p:extLst>
      <p:ext uri="{BB962C8B-B14F-4D97-AF65-F5344CB8AC3E}">
        <p14:creationId xmlns:p14="http://schemas.microsoft.com/office/powerpoint/2010/main" val="41848761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686F12-B254-4A29-A777-93F1183D9054}"/>
              </a:ext>
            </a:extLst>
          </p:cNvPr>
          <p:cNvSpPr>
            <a:spLocks noGrp="1"/>
          </p:cNvSpPr>
          <p:nvPr>
            <p:ph type="title"/>
          </p:nvPr>
        </p:nvSpPr>
        <p:spPr>
          <a:xfrm>
            <a:off x="776983" y="463871"/>
            <a:ext cx="10638033" cy="829455"/>
          </a:xfrm>
        </p:spPr>
        <p:txBody>
          <a:bodyPr>
            <a:noAutofit/>
          </a:bodyPr>
          <a:lstStyle/>
          <a:p>
            <a:r>
              <a:rPr lang="de-AT" sz="3600" dirty="0"/>
              <a:t>Erneuerbaren-Ausbau-Gesetz (EAG)</a:t>
            </a:r>
            <a:br>
              <a:rPr lang="de-AT" sz="3600" dirty="0"/>
            </a:br>
            <a:r>
              <a:rPr lang="de-AT" sz="3600" dirty="0"/>
              <a:t>Unterschied zum Ökostromgesetz (ÖSG)</a:t>
            </a:r>
          </a:p>
        </p:txBody>
      </p:sp>
      <p:sp>
        <p:nvSpPr>
          <p:cNvPr id="3" name="Inhaltsplatzhalter 2">
            <a:extLst>
              <a:ext uri="{FF2B5EF4-FFF2-40B4-BE49-F238E27FC236}">
                <a16:creationId xmlns:a16="http://schemas.microsoft.com/office/drawing/2014/main" id="{3DEB1FA2-F115-4A4C-A056-F2FD9AE2A56A}"/>
              </a:ext>
            </a:extLst>
          </p:cNvPr>
          <p:cNvSpPr>
            <a:spLocks noGrp="1"/>
          </p:cNvSpPr>
          <p:nvPr>
            <p:ph idx="1"/>
          </p:nvPr>
        </p:nvSpPr>
        <p:spPr>
          <a:xfrm>
            <a:off x="615521" y="1491549"/>
            <a:ext cx="11541385" cy="4144380"/>
          </a:xfrm>
        </p:spPr>
        <p:txBody>
          <a:bodyPr/>
          <a:lstStyle/>
          <a:p>
            <a:pPr marL="0" indent="0">
              <a:buNone/>
            </a:pPr>
            <a:r>
              <a:rPr lang="de-AT" dirty="0"/>
              <a:t> Festgelegter Tarif (ÖSG)    	vs. 	Selbstvermarktung im Rahmen des EAG:</a:t>
            </a:r>
            <a:br>
              <a:rPr lang="de-AT" dirty="0"/>
            </a:br>
            <a:r>
              <a:rPr lang="de-AT" dirty="0"/>
              <a:t>				Anzulegender Wert: Eigenvermarktung + Marktprämie</a:t>
            </a:r>
          </a:p>
          <a:p>
            <a:pPr marL="0" indent="0">
              <a:buNone/>
            </a:pPr>
            <a:r>
              <a:rPr lang="de-AT" dirty="0"/>
              <a:t>		</a:t>
            </a:r>
            <a:r>
              <a:rPr lang="de-AT" b="1" dirty="0"/>
              <a:t>		</a:t>
            </a:r>
          </a:p>
        </p:txBody>
      </p:sp>
      <p:sp>
        <p:nvSpPr>
          <p:cNvPr id="4" name="Foliennummernplatzhalter 3">
            <a:extLst>
              <a:ext uri="{FF2B5EF4-FFF2-40B4-BE49-F238E27FC236}">
                <a16:creationId xmlns:a16="http://schemas.microsoft.com/office/drawing/2014/main" id="{97FBE9B9-1635-4F7B-96A6-76018F293317}"/>
              </a:ext>
            </a:extLst>
          </p:cNvPr>
          <p:cNvSpPr>
            <a:spLocks noGrp="1"/>
          </p:cNvSpPr>
          <p:nvPr>
            <p:ph type="sldNum" sz="quarter" idx="12"/>
          </p:nvPr>
        </p:nvSpPr>
        <p:spPr/>
        <p:txBody>
          <a:bodyPr/>
          <a:lstStyle/>
          <a:p>
            <a:fld id="{0DC0DA7A-5040-45A5-8CF3-7F79414BEB87}" type="slidenum">
              <a:rPr lang="de-AT" smtClean="0"/>
              <a:t>5</a:t>
            </a:fld>
            <a:endParaRPr lang="de-AT"/>
          </a:p>
        </p:txBody>
      </p:sp>
      <p:sp>
        <p:nvSpPr>
          <p:cNvPr id="9" name="Textfeld 8">
            <a:extLst>
              <a:ext uri="{FF2B5EF4-FFF2-40B4-BE49-F238E27FC236}">
                <a16:creationId xmlns:a16="http://schemas.microsoft.com/office/drawing/2014/main" id="{027D52FB-9989-450A-A962-0F5AD1E9D87E}"/>
              </a:ext>
            </a:extLst>
          </p:cNvPr>
          <p:cNvSpPr txBox="1"/>
          <p:nvPr/>
        </p:nvSpPr>
        <p:spPr>
          <a:xfrm>
            <a:off x="615521" y="2239423"/>
            <a:ext cx="3302492" cy="3960000"/>
          </a:xfrm>
          <a:prstGeom prst="rect">
            <a:avLst/>
          </a:prstGeom>
          <a:solidFill>
            <a:schemeClr val="accent2">
              <a:lumMod val="60000"/>
              <a:lumOff val="40000"/>
            </a:schemeClr>
          </a:solidFill>
          <a:ln>
            <a:solidFill>
              <a:schemeClr val="accent1"/>
            </a:solidFill>
          </a:ln>
        </p:spPr>
        <p:txBody>
          <a:bodyPr wrap="square" rtlCol="0">
            <a:spAutoFit/>
          </a:bodyPr>
          <a:lstStyle/>
          <a:p>
            <a:pPr algn="ctr"/>
            <a:endParaRPr lang="de-AT" sz="2400" b="1" dirty="0">
              <a:solidFill>
                <a:schemeClr val="bg1"/>
              </a:solidFill>
            </a:endParaRPr>
          </a:p>
          <a:p>
            <a:pPr algn="ctr"/>
            <a:r>
              <a:rPr lang="de-AT" sz="2400" b="1" dirty="0"/>
              <a:t>Auszahlung durch Ökostromabwicklungsstelle</a:t>
            </a:r>
          </a:p>
          <a:p>
            <a:pPr algn="ctr"/>
            <a:endParaRPr lang="de-DE" sz="2400" b="1" dirty="0"/>
          </a:p>
          <a:p>
            <a:pPr algn="ctr"/>
            <a:endParaRPr lang="de-AT" sz="2400" dirty="0"/>
          </a:p>
          <a:p>
            <a:pPr algn="ctr"/>
            <a:endParaRPr lang="de-AT" sz="2400" dirty="0"/>
          </a:p>
          <a:p>
            <a:pPr algn="ctr"/>
            <a:endParaRPr lang="de-AT" sz="2400" dirty="0">
              <a:solidFill>
                <a:schemeClr val="bg1"/>
              </a:solidFill>
            </a:endParaRPr>
          </a:p>
          <a:p>
            <a:pPr algn="ctr"/>
            <a:endParaRPr lang="de-AT" sz="2400" dirty="0">
              <a:solidFill>
                <a:schemeClr val="bg1"/>
              </a:solidFill>
            </a:endParaRPr>
          </a:p>
          <a:p>
            <a:pPr algn="ctr"/>
            <a:endParaRPr lang="de-AT" sz="2400" dirty="0">
              <a:solidFill>
                <a:schemeClr val="bg1"/>
              </a:solidFill>
            </a:endParaRPr>
          </a:p>
          <a:p>
            <a:pPr algn="ctr"/>
            <a:endParaRPr lang="de-AT" sz="2400" dirty="0">
              <a:solidFill>
                <a:schemeClr val="bg1"/>
              </a:solidFill>
            </a:endParaRPr>
          </a:p>
        </p:txBody>
      </p:sp>
      <p:sp>
        <p:nvSpPr>
          <p:cNvPr id="11" name="Textfeld 10">
            <a:extLst>
              <a:ext uri="{FF2B5EF4-FFF2-40B4-BE49-F238E27FC236}">
                <a16:creationId xmlns:a16="http://schemas.microsoft.com/office/drawing/2014/main" id="{D4C5DB9C-E904-46AF-A39D-D388A87BD5F9}"/>
              </a:ext>
            </a:extLst>
          </p:cNvPr>
          <p:cNvSpPr txBox="1"/>
          <p:nvPr/>
        </p:nvSpPr>
        <p:spPr>
          <a:xfrm>
            <a:off x="6095999" y="4403995"/>
            <a:ext cx="5384080" cy="1795428"/>
          </a:xfrm>
          <a:prstGeom prst="rect">
            <a:avLst/>
          </a:prstGeom>
          <a:solidFill>
            <a:schemeClr val="accent2"/>
          </a:solidFill>
          <a:ln>
            <a:noFill/>
          </a:ln>
        </p:spPr>
        <p:txBody>
          <a:bodyPr wrap="square" rtlCol="0">
            <a:spAutoFit/>
          </a:bodyPr>
          <a:lstStyle/>
          <a:p>
            <a:pPr marL="457200" indent="-457200">
              <a:buFont typeface="+mj-lt"/>
              <a:buAutoNum type="arabicPeriod" startAt="2"/>
            </a:pPr>
            <a:r>
              <a:rPr lang="de-AT" sz="2400" b="1" u="sng" dirty="0"/>
              <a:t>Marktpreis: </a:t>
            </a:r>
          </a:p>
          <a:p>
            <a:pPr marL="342900" indent="-342900">
              <a:buFont typeface="Arial" panose="020B0604020202020204" pitchFamily="34" charset="0"/>
              <a:buChar char="•"/>
            </a:pPr>
            <a:r>
              <a:rPr lang="de-AT" sz="2400" dirty="0"/>
              <a:t>Eigenständiger Vertrag mit Händler </a:t>
            </a:r>
          </a:p>
          <a:p>
            <a:pPr marL="342900" indent="-342900">
              <a:buFont typeface="Arial" panose="020B0604020202020204" pitchFamily="34" charset="0"/>
              <a:buChar char="•"/>
            </a:pPr>
            <a:r>
              <a:rPr lang="de-AT" sz="2400" dirty="0"/>
              <a:t>Höhe privatrechtlich zu vereinbaren</a:t>
            </a:r>
          </a:p>
          <a:p>
            <a:pPr marL="342900" indent="-342900">
              <a:buFont typeface="Arial" panose="020B0604020202020204" pitchFamily="34" charset="0"/>
              <a:buChar char="•"/>
            </a:pPr>
            <a:r>
              <a:rPr lang="de-AT" sz="2400" dirty="0"/>
              <a:t>Auszahlung durch Händler</a:t>
            </a:r>
          </a:p>
          <a:p>
            <a:r>
              <a:rPr lang="de-AT" sz="1400" dirty="0"/>
              <a:t> </a:t>
            </a:r>
            <a:r>
              <a:rPr lang="de-AT" sz="1467" dirty="0"/>
              <a:t> </a:t>
            </a:r>
          </a:p>
        </p:txBody>
      </p:sp>
      <p:sp>
        <p:nvSpPr>
          <p:cNvPr id="12" name="Textfeld 11">
            <a:extLst>
              <a:ext uri="{FF2B5EF4-FFF2-40B4-BE49-F238E27FC236}">
                <a16:creationId xmlns:a16="http://schemas.microsoft.com/office/drawing/2014/main" id="{E58FC23B-9FEF-451C-A17A-54CA8F111B29}"/>
              </a:ext>
            </a:extLst>
          </p:cNvPr>
          <p:cNvSpPr txBox="1"/>
          <p:nvPr/>
        </p:nvSpPr>
        <p:spPr>
          <a:xfrm>
            <a:off x="6095999" y="2239423"/>
            <a:ext cx="5384080" cy="2123658"/>
          </a:xfrm>
          <a:prstGeom prst="rect">
            <a:avLst/>
          </a:prstGeom>
          <a:solidFill>
            <a:schemeClr val="accent2">
              <a:lumMod val="40000"/>
              <a:lumOff val="60000"/>
            </a:schemeClr>
          </a:solidFill>
          <a:ln>
            <a:noFill/>
          </a:ln>
        </p:spPr>
        <p:txBody>
          <a:bodyPr wrap="square" rtlCol="0">
            <a:spAutoFit/>
          </a:bodyPr>
          <a:lstStyle/>
          <a:p>
            <a:pPr marL="457200" indent="-457200">
              <a:buFont typeface="+mj-lt"/>
              <a:buAutoNum type="arabicPeriod"/>
            </a:pPr>
            <a:r>
              <a:rPr lang="de-AT" sz="2400" b="1" u="sng" dirty="0"/>
              <a:t>Gleitende Marktprämie = </a:t>
            </a:r>
          </a:p>
          <a:p>
            <a:r>
              <a:rPr lang="de-AT" sz="2400" dirty="0"/>
              <a:t>         Anzulegender Wert </a:t>
            </a:r>
          </a:p>
          <a:p>
            <a:r>
              <a:rPr lang="de-AT" sz="2400" dirty="0"/>
              <a:t>       </a:t>
            </a:r>
            <a:r>
              <a:rPr lang="de-AT" sz="2400" u="sng" dirty="0"/>
              <a:t>-  jährlicher Referenzmarktpreis</a:t>
            </a:r>
          </a:p>
          <a:p>
            <a:r>
              <a:rPr lang="de-AT" sz="2400" dirty="0"/>
              <a:t>      = Gleitende Markprämie                    </a:t>
            </a:r>
          </a:p>
          <a:p>
            <a:r>
              <a:rPr lang="de-AT" sz="1200" dirty="0"/>
              <a:t>       </a:t>
            </a:r>
            <a:endParaRPr lang="de-AT" sz="2400" dirty="0"/>
          </a:p>
          <a:p>
            <a:r>
              <a:rPr lang="de-AT" sz="2400" dirty="0"/>
              <a:t>	Auszahlung durch Abwicklungsstelle</a:t>
            </a:r>
            <a:r>
              <a:rPr lang="de-AT" sz="2133" dirty="0"/>
              <a:t> </a:t>
            </a:r>
          </a:p>
        </p:txBody>
      </p:sp>
      <p:sp>
        <p:nvSpPr>
          <p:cNvPr id="5" name="Textfeld 4">
            <a:extLst>
              <a:ext uri="{FF2B5EF4-FFF2-40B4-BE49-F238E27FC236}">
                <a16:creationId xmlns:a16="http://schemas.microsoft.com/office/drawing/2014/main" id="{D402E989-8193-47B5-B08B-FE0C9A939E19}"/>
              </a:ext>
            </a:extLst>
          </p:cNvPr>
          <p:cNvSpPr txBox="1"/>
          <p:nvPr/>
        </p:nvSpPr>
        <p:spPr>
          <a:xfrm>
            <a:off x="4268744" y="2239423"/>
            <a:ext cx="1661993" cy="3960000"/>
          </a:xfrm>
          <a:prstGeom prst="rect">
            <a:avLst/>
          </a:prstGeom>
          <a:solidFill>
            <a:schemeClr val="accent2">
              <a:lumMod val="60000"/>
              <a:lumOff val="40000"/>
            </a:schemeClr>
          </a:solidFill>
          <a:ln>
            <a:noFill/>
          </a:ln>
        </p:spPr>
        <p:txBody>
          <a:bodyPr vert="vert270" wrap="square" rtlCol="0">
            <a:spAutoFit/>
          </a:bodyPr>
          <a:lstStyle/>
          <a:p>
            <a:pPr algn="ctr"/>
            <a:endParaRPr lang="de-AT" sz="2400" b="1" dirty="0"/>
          </a:p>
          <a:p>
            <a:pPr algn="ctr"/>
            <a:r>
              <a:rPr lang="de-AT" sz="2400" b="1" dirty="0"/>
              <a:t>Anzulegender  Wert</a:t>
            </a:r>
          </a:p>
          <a:p>
            <a:pPr algn="ctr"/>
            <a:endParaRPr lang="de-AT" sz="2400" b="1" dirty="0"/>
          </a:p>
          <a:p>
            <a:pPr algn="ctr"/>
            <a:r>
              <a:rPr lang="de-AT" sz="2400" b="1" dirty="0"/>
              <a:t>=                      +</a:t>
            </a:r>
          </a:p>
        </p:txBody>
      </p:sp>
    </p:spTree>
    <p:extLst>
      <p:ext uri="{BB962C8B-B14F-4D97-AF65-F5344CB8AC3E}">
        <p14:creationId xmlns:p14="http://schemas.microsoft.com/office/powerpoint/2010/main" val="94117451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7AB774-B603-49CB-B6C3-5509F85F1D69}"/>
              </a:ext>
            </a:extLst>
          </p:cNvPr>
          <p:cNvSpPr>
            <a:spLocks noGrp="1"/>
          </p:cNvSpPr>
          <p:nvPr>
            <p:ph type="title"/>
          </p:nvPr>
        </p:nvSpPr>
        <p:spPr>
          <a:xfrm>
            <a:off x="1076240" y="541865"/>
            <a:ext cx="10540027" cy="829455"/>
          </a:xfrm>
        </p:spPr>
        <p:txBody>
          <a:bodyPr>
            <a:noAutofit/>
          </a:bodyPr>
          <a:lstStyle/>
          <a:p>
            <a:br>
              <a:rPr lang="de-AT" sz="3600" dirty="0"/>
            </a:br>
            <a:r>
              <a:rPr lang="de-AT" sz="3600" dirty="0"/>
              <a:t>Erneuerbaren-Ausbau-Gesetz (EAG) </a:t>
            </a:r>
            <a:br>
              <a:rPr lang="de-AT" sz="3600" dirty="0"/>
            </a:br>
            <a:r>
              <a:rPr lang="de-AT" sz="3600" dirty="0"/>
              <a:t>Begriffsdefinitionen, Akontierung &amp; Aussetzung der MP</a:t>
            </a:r>
          </a:p>
        </p:txBody>
      </p:sp>
      <p:sp>
        <p:nvSpPr>
          <p:cNvPr id="3" name="Inhaltsplatzhalter 2">
            <a:extLst>
              <a:ext uri="{FF2B5EF4-FFF2-40B4-BE49-F238E27FC236}">
                <a16:creationId xmlns:a16="http://schemas.microsoft.com/office/drawing/2014/main" id="{4B90EA7B-54C9-4036-98F4-5BC702325CF0}"/>
              </a:ext>
            </a:extLst>
          </p:cNvPr>
          <p:cNvSpPr>
            <a:spLocks noGrp="1"/>
          </p:cNvSpPr>
          <p:nvPr>
            <p:ph idx="1"/>
          </p:nvPr>
        </p:nvSpPr>
        <p:spPr>
          <a:xfrm>
            <a:off x="836379" y="1572355"/>
            <a:ext cx="10376104" cy="4686395"/>
          </a:xfrm>
        </p:spPr>
        <p:txBody>
          <a:bodyPr>
            <a:normAutofit/>
          </a:bodyPr>
          <a:lstStyle/>
          <a:p>
            <a:pPr lvl="1">
              <a:spcAft>
                <a:spcPts val="1333"/>
              </a:spcAft>
            </a:pPr>
            <a:r>
              <a:rPr lang="de-DE" dirty="0"/>
              <a:t>„anzulegender Wert“ (</a:t>
            </a:r>
            <a:r>
              <a:rPr lang="de-DE" dirty="0" err="1"/>
              <a:t>AzW</a:t>
            </a:r>
            <a:r>
              <a:rPr lang="de-DE" dirty="0"/>
              <a:t>) = Wert, der im Rahmen einer Ausschreibung ermittelt oder administrativ festgelegt wird </a:t>
            </a:r>
          </a:p>
          <a:p>
            <a:pPr lvl="1">
              <a:spcAft>
                <a:spcPts val="1333"/>
              </a:spcAft>
            </a:pPr>
            <a:r>
              <a:rPr lang="de-DE" dirty="0"/>
              <a:t>„Referenzmarktpreis“ = arithmetisches Mittel der </a:t>
            </a:r>
            <a:r>
              <a:rPr lang="de-DE" dirty="0" err="1"/>
              <a:t>day</a:t>
            </a:r>
            <a:r>
              <a:rPr lang="de-DE" dirty="0"/>
              <a:t> </a:t>
            </a:r>
            <a:r>
              <a:rPr lang="de-DE" dirty="0" err="1"/>
              <a:t>ahead</a:t>
            </a:r>
            <a:r>
              <a:rPr lang="de-DE" dirty="0"/>
              <a:t> Stundenpreise der für Österreich relevanten Gebotszone eines Jahres</a:t>
            </a:r>
          </a:p>
          <a:p>
            <a:pPr lvl="1">
              <a:spcAft>
                <a:spcPts val="1333"/>
              </a:spcAft>
            </a:pPr>
            <a:r>
              <a:rPr lang="de-AT" dirty="0"/>
              <a:t>Auszahlung der Marktprämie in Form einer monatlichen </a:t>
            </a:r>
            <a:r>
              <a:rPr lang="de-AT" dirty="0" err="1"/>
              <a:t>Aktontierung</a:t>
            </a:r>
            <a:endParaRPr lang="de-AT" dirty="0"/>
          </a:p>
          <a:p>
            <a:pPr lvl="2">
              <a:spcAft>
                <a:spcPts val="1333"/>
              </a:spcAft>
            </a:pPr>
            <a:r>
              <a:rPr lang="de-AT" dirty="0"/>
              <a:t>Jährliche Aufrechnung innerhalb des ersten Quartals des Folgejahres</a:t>
            </a:r>
            <a:br>
              <a:rPr lang="de-AT" dirty="0"/>
            </a:br>
            <a:r>
              <a:rPr lang="de-AT" sz="600" dirty="0"/>
              <a:t> </a:t>
            </a:r>
            <a:endParaRPr lang="de-AT" dirty="0"/>
          </a:p>
          <a:p>
            <a:pPr lvl="2">
              <a:spcAft>
                <a:spcPts val="1333"/>
              </a:spcAft>
            </a:pPr>
            <a:r>
              <a:rPr lang="de-AT" dirty="0"/>
              <a:t>Keine Gewährung bei mehr als 6 Stunden negativer Strommarktpreise für den negativer Preise umfassenden Zeitraum</a:t>
            </a:r>
          </a:p>
          <a:p>
            <a:pPr lvl="3">
              <a:spcAft>
                <a:spcPts val="1333"/>
              </a:spcAft>
            </a:pPr>
            <a:r>
              <a:rPr lang="de-AT" dirty="0"/>
              <a:t>Gilt nicht wenn ein einheitlicher AT Intraday Preisindex positiv ist</a:t>
            </a:r>
          </a:p>
          <a:p>
            <a:pPr lvl="1"/>
            <a:endParaRPr lang="de-AT" dirty="0"/>
          </a:p>
        </p:txBody>
      </p:sp>
      <p:sp>
        <p:nvSpPr>
          <p:cNvPr id="4" name="Foliennummernplatzhalter 3">
            <a:extLst>
              <a:ext uri="{FF2B5EF4-FFF2-40B4-BE49-F238E27FC236}">
                <a16:creationId xmlns:a16="http://schemas.microsoft.com/office/drawing/2014/main" id="{C1EF606B-5FCF-4396-B26B-ABAD15219CA6}"/>
              </a:ext>
            </a:extLst>
          </p:cNvPr>
          <p:cNvSpPr>
            <a:spLocks noGrp="1"/>
          </p:cNvSpPr>
          <p:nvPr>
            <p:ph type="sldNum" sz="quarter" idx="12"/>
          </p:nvPr>
        </p:nvSpPr>
        <p:spPr/>
        <p:txBody>
          <a:bodyPr/>
          <a:lstStyle/>
          <a:p>
            <a:fld id="{0DC0DA7A-5040-45A5-8CF3-7F79414BEB87}" type="slidenum">
              <a:rPr lang="de-AT" smtClean="0"/>
              <a:t>6</a:t>
            </a:fld>
            <a:endParaRPr lang="de-AT"/>
          </a:p>
        </p:txBody>
      </p:sp>
    </p:spTree>
    <p:extLst>
      <p:ext uri="{BB962C8B-B14F-4D97-AF65-F5344CB8AC3E}">
        <p14:creationId xmlns:p14="http://schemas.microsoft.com/office/powerpoint/2010/main" val="1083702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63A547-9D1C-41B2-9FF0-4A9ED7598416}"/>
              </a:ext>
            </a:extLst>
          </p:cNvPr>
          <p:cNvSpPr>
            <a:spLocks noGrp="1"/>
          </p:cNvSpPr>
          <p:nvPr>
            <p:ph type="title"/>
          </p:nvPr>
        </p:nvSpPr>
        <p:spPr>
          <a:xfrm>
            <a:off x="1095523" y="417953"/>
            <a:ext cx="10638033" cy="829455"/>
          </a:xfrm>
        </p:spPr>
        <p:txBody>
          <a:bodyPr>
            <a:normAutofit fontScale="90000"/>
          </a:bodyPr>
          <a:lstStyle/>
          <a:p>
            <a:r>
              <a:rPr lang="de-AT" dirty="0"/>
              <a:t>Erneuerbaren-Ausbau-Gesetz (EAG) </a:t>
            </a:r>
            <a:br>
              <a:rPr lang="de-AT" dirty="0"/>
            </a:br>
            <a:r>
              <a:rPr lang="de-AT" dirty="0"/>
              <a:t>Umsetzung des Unterstützungssystems</a:t>
            </a:r>
          </a:p>
        </p:txBody>
      </p:sp>
      <p:sp>
        <p:nvSpPr>
          <p:cNvPr id="3" name="Inhaltsplatzhalter 2">
            <a:extLst>
              <a:ext uri="{FF2B5EF4-FFF2-40B4-BE49-F238E27FC236}">
                <a16:creationId xmlns:a16="http://schemas.microsoft.com/office/drawing/2014/main" id="{300DA803-F36E-43E6-A76F-6F7E118F5301}"/>
              </a:ext>
            </a:extLst>
          </p:cNvPr>
          <p:cNvSpPr>
            <a:spLocks noGrp="1"/>
          </p:cNvSpPr>
          <p:nvPr>
            <p:ph idx="1"/>
          </p:nvPr>
        </p:nvSpPr>
        <p:spPr>
          <a:xfrm>
            <a:off x="831272" y="1479665"/>
            <a:ext cx="9947127" cy="4355869"/>
          </a:xfrm>
        </p:spPr>
        <p:txBody>
          <a:bodyPr/>
          <a:lstStyle/>
          <a:p>
            <a:pPr lvl="1"/>
            <a:r>
              <a:rPr lang="de-AT" dirty="0"/>
              <a:t>Selbstvermarktungspflicht</a:t>
            </a:r>
          </a:p>
          <a:p>
            <a:pPr lvl="3"/>
            <a:r>
              <a:rPr lang="de-AT" dirty="0"/>
              <a:t>Vertrag mit Stromhändler über Abnahme des produzierten Stromes</a:t>
            </a:r>
          </a:p>
          <a:p>
            <a:pPr lvl="3"/>
            <a:r>
              <a:rPr lang="de-AT" dirty="0"/>
              <a:t>Vertrag mit Abwicklungsstelle über Gewährung der Marktprämie</a:t>
            </a:r>
          </a:p>
          <a:p>
            <a:pPr lvl="5"/>
            <a:r>
              <a:rPr lang="de-AT" dirty="0"/>
              <a:t>Keine weitere Abnahmepflicht </a:t>
            </a:r>
          </a:p>
          <a:p>
            <a:pPr lvl="3"/>
            <a:r>
              <a:rPr lang="de-AT" dirty="0"/>
              <a:t>Abnahmepflicht zu Marktpreisen nach ÖSG endet spätestens mit 31.12.2030</a:t>
            </a:r>
          </a:p>
          <a:p>
            <a:pPr lvl="1"/>
            <a:r>
              <a:rPr lang="de-AT" dirty="0"/>
              <a:t>Herkunftsnachweise aus Anlagen mit </a:t>
            </a:r>
            <a:r>
              <a:rPr lang="de-AT" dirty="0" err="1"/>
              <a:t>Invest</a:t>
            </a:r>
            <a:r>
              <a:rPr lang="de-AT" dirty="0"/>
              <a:t>- oder Marktprämienunterstützung dürfen nur im Inland vermarktet werden</a:t>
            </a:r>
          </a:p>
          <a:p>
            <a:pPr lvl="1"/>
            <a:r>
              <a:rPr lang="de-AT" dirty="0"/>
              <a:t>Zuweisung an einen Stromhändler durch die Regulierungsbehörde im Bedarfsfall für max. 1 Jahr</a:t>
            </a:r>
          </a:p>
          <a:p>
            <a:pPr lvl="3"/>
            <a:r>
              <a:rPr lang="de-AT" dirty="0"/>
              <a:t>Anlagen &lt; 500 kW</a:t>
            </a:r>
            <a:r>
              <a:rPr lang="de-AT" baseline="-25000" dirty="0"/>
              <a:t>el. </a:t>
            </a:r>
            <a:r>
              <a:rPr lang="de-AT" dirty="0"/>
              <a:t> bzw. Anlagen die von mind. 3 Stromhändlern abgewiesen wurden</a:t>
            </a:r>
          </a:p>
          <a:p>
            <a:endParaRPr lang="de-AT" dirty="0"/>
          </a:p>
          <a:p>
            <a:pPr lvl="1"/>
            <a:endParaRPr lang="de-AT" dirty="0"/>
          </a:p>
          <a:p>
            <a:endParaRPr lang="de-AT" dirty="0"/>
          </a:p>
        </p:txBody>
      </p:sp>
      <p:sp>
        <p:nvSpPr>
          <p:cNvPr id="4" name="Foliennummernplatzhalter 3">
            <a:extLst>
              <a:ext uri="{FF2B5EF4-FFF2-40B4-BE49-F238E27FC236}">
                <a16:creationId xmlns:a16="http://schemas.microsoft.com/office/drawing/2014/main" id="{E30B4F5B-A147-41B4-9812-1A004ADD0AAA}"/>
              </a:ext>
            </a:extLst>
          </p:cNvPr>
          <p:cNvSpPr>
            <a:spLocks noGrp="1"/>
          </p:cNvSpPr>
          <p:nvPr>
            <p:ph type="sldNum" sz="quarter" idx="12"/>
          </p:nvPr>
        </p:nvSpPr>
        <p:spPr/>
        <p:txBody>
          <a:bodyPr/>
          <a:lstStyle/>
          <a:p>
            <a:fld id="{0DC0DA7A-5040-45A5-8CF3-7F79414BEB87}" type="slidenum">
              <a:rPr lang="de-AT" smtClean="0"/>
              <a:t>7</a:t>
            </a:fld>
            <a:endParaRPr lang="de-AT"/>
          </a:p>
        </p:txBody>
      </p:sp>
    </p:spTree>
    <p:extLst>
      <p:ext uri="{BB962C8B-B14F-4D97-AF65-F5344CB8AC3E}">
        <p14:creationId xmlns:p14="http://schemas.microsoft.com/office/powerpoint/2010/main" val="19349385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40A6BF-47FA-45E0-9843-240ABF7B724E}"/>
              </a:ext>
            </a:extLst>
          </p:cNvPr>
          <p:cNvSpPr>
            <a:spLocks noGrp="1"/>
          </p:cNvSpPr>
          <p:nvPr>
            <p:ph type="title"/>
          </p:nvPr>
        </p:nvSpPr>
        <p:spPr/>
        <p:txBody>
          <a:bodyPr>
            <a:normAutofit/>
          </a:bodyPr>
          <a:lstStyle/>
          <a:p>
            <a:r>
              <a:rPr lang="de-DE" sz="3600" dirty="0"/>
              <a:t>Beispiele: Day </a:t>
            </a:r>
            <a:r>
              <a:rPr lang="de-DE" sz="3600" dirty="0" err="1"/>
              <a:t>ahead</a:t>
            </a:r>
            <a:r>
              <a:rPr lang="de-DE" sz="3600" dirty="0"/>
              <a:t>-Preis</a:t>
            </a:r>
            <a:endParaRPr lang="de-AT" sz="3600" dirty="0"/>
          </a:p>
        </p:txBody>
      </p:sp>
      <p:pic>
        <p:nvPicPr>
          <p:cNvPr id="6" name="Grafik 5">
            <a:extLst>
              <a:ext uri="{FF2B5EF4-FFF2-40B4-BE49-F238E27FC236}">
                <a16:creationId xmlns:a16="http://schemas.microsoft.com/office/drawing/2014/main" id="{D09923EF-C518-493D-AD41-C78482625016}"/>
              </a:ext>
            </a:extLst>
          </p:cNvPr>
          <p:cNvPicPr>
            <a:picLocks noChangeAspect="1"/>
          </p:cNvPicPr>
          <p:nvPr/>
        </p:nvPicPr>
        <p:blipFill>
          <a:blip r:embed="rId2"/>
          <a:stretch>
            <a:fillRect/>
          </a:stretch>
        </p:blipFill>
        <p:spPr>
          <a:xfrm>
            <a:off x="91834" y="1636590"/>
            <a:ext cx="7128116" cy="4616687"/>
          </a:xfrm>
          <a:prstGeom prst="rect">
            <a:avLst/>
          </a:prstGeom>
          <a:ln w="12700">
            <a:solidFill>
              <a:schemeClr val="tx1"/>
            </a:solidFill>
          </a:ln>
        </p:spPr>
      </p:pic>
      <p:pic>
        <p:nvPicPr>
          <p:cNvPr id="7" name="Inhaltsplatzhalter 6">
            <a:extLst>
              <a:ext uri="{FF2B5EF4-FFF2-40B4-BE49-F238E27FC236}">
                <a16:creationId xmlns:a16="http://schemas.microsoft.com/office/drawing/2014/main" id="{F19C005C-238F-4C7D-8CB4-7DD4DD043D5E}"/>
              </a:ext>
            </a:extLst>
          </p:cNvPr>
          <p:cNvPicPr>
            <a:picLocks noGrp="1" noChangeAspect="1"/>
          </p:cNvPicPr>
          <p:nvPr>
            <p:ph idx="1"/>
          </p:nvPr>
        </p:nvPicPr>
        <p:blipFill>
          <a:blip r:embed="rId3"/>
          <a:stretch>
            <a:fillRect/>
          </a:stretch>
        </p:blipFill>
        <p:spPr>
          <a:xfrm>
            <a:off x="6096000" y="1636590"/>
            <a:ext cx="5734050" cy="4616686"/>
          </a:xfrm>
          <a:prstGeom prst="rect">
            <a:avLst/>
          </a:prstGeom>
          <a:ln w="12700">
            <a:solidFill>
              <a:schemeClr val="tx1"/>
            </a:solidFill>
          </a:ln>
        </p:spPr>
      </p:pic>
    </p:spTree>
    <p:extLst>
      <p:ext uri="{BB962C8B-B14F-4D97-AF65-F5344CB8AC3E}">
        <p14:creationId xmlns:p14="http://schemas.microsoft.com/office/powerpoint/2010/main" val="16905178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39B6A1-51B8-496C-981B-BBEDF747D571}"/>
              </a:ext>
            </a:extLst>
          </p:cNvPr>
          <p:cNvSpPr>
            <a:spLocks noGrp="1"/>
          </p:cNvSpPr>
          <p:nvPr>
            <p:ph type="title"/>
          </p:nvPr>
        </p:nvSpPr>
        <p:spPr/>
        <p:txBody>
          <a:bodyPr>
            <a:normAutofit fontScale="90000"/>
          </a:bodyPr>
          <a:lstStyle/>
          <a:p>
            <a:r>
              <a:rPr lang="de-DE" dirty="0"/>
              <a:t>Entwicklung negativer Day </a:t>
            </a:r>
            <a:r>
              <a:rPr lang="de-DE" dirty="0" err="1"/>
              <a:t>ahead</a:t>
            </a:r>
            <a:r>
              <a:rPr lang="de-DE" dirty="0"/>
              <a:t>-Preise und deren Auswirkungen</a:t>
            </a:r>
            <a:endParaRPr lang="de-AT" dirty="0"/>
          </a:p>
        </p:txBody>
      </p:sp>
      <p:sp>
        <p:nvSpPr>
          <p:cNvPr id="3" name="Inhaltsplatzhalter 2">
            <a:extLst>
              <a:ext uri="{FF2B5EF4-FFF2-40B4-BE49-F238E27FC236}">
                <a16:creationId xmlns:a16="http://schemas.microsoft.com/office/drawing/2014/main" id="{C33B1A0F-1FD4-443B-9294-4F44C33930C6}"/>
              </a:ext>
            </a:extLst>
          </p:cNvPr>
          <p:cNvSpPr>
            <a:spLocks noGrp="1"/>
          </p:cNvSpPr>
          <p:nvPr>
            <p:ph idx="1"/>
          </p:nvPr>
        </p:nvSpPr>
        <p:spPr>
          <a:xfrm>
            <a:off x="1097279" y="1544004"/>
            <a:ext cx="10197253" cy="4762229"/>
          </a:xfrm>
        </p:spPr>
        <p:txBody>
          <a:bodyPr>
            <a:normAutofit/>
          </a:bodyPr>
          <a:lstStyle/>
          <a:p>
            <a:r>
              <a:rPr lang="de-DE" dirty="0"/>
              <a:t>Strompreisspitzen im Winter und in den Nächten vs. negative Preisspitzen untertags immer öfter</a:t>
            </a:r>
          </a:p>
          <a:p>
            <a:r>
              <a:rPr lang="de-DE" dirty="0"/>
              <a:t>Tendenz aufgrund bisheriger Ereignisse</a:t>
            </a:r>
          </a:p>
          <a:p>
            <a:pPr lvl="1"/>
            <a:r>
              <a:rPr lang="de-DE" dirty="0"/>
              <a:t>Weitere Zubau volatiler Erzeugung</a:t>
            </a:r>
          </a:p>
          <a:p>
            <a:pPr lvl="1"/>
            <a:r>
              <a:rPr lang="de-DE" dirty="0"/>
              <a:t>DE: Atom- und Kohlestrom sind bereits seit mehreren Jahren im Rückbau und haben seit 2024 keine bzw. kaum mehr Auswirkungen </a:t>
            </a:r>
          </a:p>
          <a:p>
            <a:r>
              <a:rPr lang="de-DE" dirty="0"/>
              <a:t>Was ist zu erwarten</a:t>
            </a:r>
          </a:p>
          <a:p>
            <a:pPr lvl="1"/>
            <a:r>
              <a:rPr lang="de-DE" dirty="0"/>
              <a:t>Ereignisse mit negativen Preisen steigen</a:t>
            </a:r>
          </a:p>
          <a:p>
            <a:r>
              <a:rPr lang="de-DE" dirty="0"/>
              <a:t>Handlungsmöglichkeiten</a:t>
            </a:r>
          </a:p>
          <a:p>
            <a:pPr lvl="1"/>
            <a:r>
              <a:rPr lang="de-DE" dirty="0"/>
              <a:t>Flexibilisierung der Stromerzeugung durch Änderung des EAG (Leistung </a:t>
            </a:r>
            <a:r>
              <a:rPr lang="de-DE" dirty="0">
                <a:sym typeface="Wingdings" panose="05000000000000000000" pitchFamily="2" charset="2"/>
              </a:rPr>
              <a:t> Arbeit)</a:t>
            </a:r>
          </a:p>
          <a:p>
            <a:pPr lvl="1"/>
            <a:r>
              <a:rPr lang="de-DE" dirty="0">
                <a:sym typeface="Wingdings" panose="05000000000000000000" pitchFamily="2" charset="2"/>
              </a:rPr>
              <a:t>(Gas-)Speicher</a:t>
            </a:r>
          </a:p>
          <a:p>
            <a:pPr lvl="1"/>
            <a:r>
              <a:rPr lang="de-DE" dirty="0">
                <a:sym typeface="Wingdings" panose="05000000000000000000" pitchFamily="2" charset="2"/>
              </a:rPr>
              <a:t>Wärmespeicher</a:t>
            </a:r>
            <a:endParaRPr lang="de-AT" dirty="0"/>
          </a:p>
        </p:txBody>
      </p:sp>
    </p:spTree>
    <p:extLst>
      <p:ext uri="{BB962C8B-B14F-4D97-AF65-F5344CB8AC3E}">
        <p14:creationId xmlns:p14="http://schemas.microsoft.com/office/powerpoint/2010/main" val="30382808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F5BC33-91DC-432E-BD26-CB47B82A09C2}"/>
              </a:ext>
            </a:extLst>
          </p:cNvPr>
          <p:cNvSpPr>
            <a:spLocks noGrp="1"/>
          </p:cNvSpPr>
          <p:nvPr>
            <p:ph type="title"/>
          </p:nvPr>
        </p:nvSpPr>
        <p:spPr/>
        <p:txBody>
          <a:bodyPr>
            <a:normAutofit fontScale="90000"/>
          </a:bodyPr>
          <a:lstStyle/>
          <a:p>
            <a:r>
              <a:rPr lang="de-AT" dirty="0"/>
              <a:t>Erneuerbaren-Ausbau-Gesetz (EAG)</a:t>
            </a:r>
            <a:r>
              <a:rPr lang="de-DE" dirty="0"/>
              <a:t> aktuell </a:t>
            </a:r>
            <a:br>
              <a:rPr lang="de-DE" dirty="0"/>
            </a:br>
            <a:r>
              <a:rPr lang="de-DE" dirty="0"/>
              <a:t>(„wie es ist“)</a:t>
            </a:r>
            <a:endParaRPr lang="de-AT" dirty="0"/>
          </a:p>
        </p:txBody>
      </p:sp>
      <p:graphicFrame>
        <p:nvGraphicFramePr>
          <p:cNvPr id="5" name="Inhaltsplatzhalter 4">
            <a:extLst>
              <a:ext uri="{FF2B5EF4-FFF2-40B4-BE49-F238E27FC236}">
                <a16:creationId xmlns:a16="http://schemas.microsoft.com/office/drawing/2014/main" id="{1ADD3221-16FD-4ABB-A52A-55523F0FA454}"/>
              </a:ext>
            </a:extLst>
          </p:cNvPr>
          <p:cNvGraphicFramePr>
            <a:graphicFrameLocks noGrp="1"/>
          </p:cNvGraphicFramePr>
          <p:nvPr>
            <p:ph idx="4294967295"/>
            <p:extLst>
              <p:ext uri="{D42A27DB-BD31-4B8C-83A1-F6EECF244321}">
                <p14:modId xmlns:p14="http://schemas.microsoft.com/office/powerpoint/2010/main" val="280740680"/>
              </p:ext>
            </p:extLst>
          </p:nvPr>
        </p:nvGraphicFramePr>
        <p:xfrm>
          <a:off x="1097280" y="1501524"/>
          <a:ext cx="10058400" cy="476091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768838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5C8680-D0DD-4F19-A67C-0F435EBEBD5A}"/>
              </a:ext>
            </a:extLst>
          </p:cNvPr>
          <p:cNvSpPr>
            <a:spLocks noGrp="1"/>
          </p:cNvSpPr>
          <p:nvPr>
            <p:ph type="title"/>
          </p:nvPr>
        </p:nvSpPr>
        <p:spPr/>
        <p:txBody>
          <a:bodyPr>
            <a:normAutofit fontScale="90000"/>
          </a:bodyPr>
          <a:lstStyle/>
          <a:p>
            <a:r>
              <a:rPr lang="de-AT" dirty="0"/>
              <a:t>Erneuerbaren-Ausbau-Gesetz (EAG)</a:t>
            </a:r>
            <a:r>
              <a:rPr lang="de-DE" dirty="0"/>
              <a:t> systemdienlich („wie es sein könnte“)</a:t>
            </a:r>
            <a:endParaRPr lang="de-AT" dirty="0"/>
          </a:p>
        </p:txBody>
      </p:sp>
      <p:graphicFrame>
        <p:nvGraphicFramePr>
          <p:cNvPr id="5" name="Inhaltsplatzhalter 4">
            <a:extLst>
              <a:ext uri="{FF2B5EF4-FFF2-40B4-BE49-F238E27FC236}">
                <a16:creationId xmlns:a16="http://schemas.microsoft.com/office/drawing/2014/main" id="{F1235474-AA8E-46CA-9C6C-2FFD83C53722}"/>
              </a:ext>
            </a:extLst>
          </p:cNvPr>
          <p:cNvGraphicFramePr>
            <a:graphicFrameLocks noGrp="1"/>
          </p:cNvGraphicFramePr>
          <p:nvPr>
            <p:ph idx="4294967295"/>
            <p:extLst>
              <p:ext uri="{D42A27DB-BD31-4B8C-83A1-F6EECF244321}">
                <p14:modId xmlns:p14="http://schemas.microsoft.com/office/powerpoint/2010/main" val="3203229108"/>
              </p:ext>
            </p:extLst>
          </p:nvPr>
        </p:nvGraphicFramePr>
        <p:xfrm>
          <a:off x="1097280" y="1501524"/>
          <a:ext cx="10058400" cy="476091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882397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B8BCAB-E1FA-481A-BE68-C17F2AE89415}"/>
              </a:ext>
            </a:extLst>
          </p:cNvPr>
          <p:cNvSpPr>
            <a:spLocks noGrp="1"/>
          </p:cNvSpPr>
          <p:nvPr>
            <p:ph type="title"/>
          </p:nvPr>
        </p:nvSpPr>
        <p:spPr>
          <a:xfrm>
            <a:off x="1068804" y="303155"/>
            <a:ext cx="10436011" cy="1023360"/>
          </a:xfrm>
        </p:spPr>
        <p:txBody>
          <a:bodyPr>
            <a:normAutofit/>
          </a:bodyPr>
          <a:lstStyle/>
          <a:p>
            <a:r>
              <a:rPr lang="de-AT" sz="3600" dirty="0"/>
              <a:t>Marktformen an der Strombörse</a:t>
            </a:r>
          </a:p>
        </p:txBody>
      </p:sp>
      <p:sp>
        <p:nvSpPr>
          <p:cNvPr id="3" name="Textplatzhalter 2">
            <a:extLst>
              <a:ext uri="{FF2B5EF4-FFF2-40B4-BE49-F238E27FC236}">
                <a16:creationId xmlns:a16="http://schemas.microsoft.com/office/drawing/2014/main" id="{07C3EF88-E389-4AEE-94FE-1DCF253FCF1A}"/>
              </a:ext>
            </a:extLst>
          </p:cNvPr>
          <p:cNvSpPr>
            <a:spLocks noGrp="1"/>
          </p:cNvSpPr>
          <p:nvPr>
            <p:ph type="body" sz="quarter" idx="13"/>
          </p:nvPr>
        </p:nvSpPr>
        <p:spPr>
          <a:xfrm>
            <a:off x="1056374" y="2011678"/>
            <a:ext cx="2922652" cy="1866210"/>
          </a:xfrm>
          <a:noFill/>
          <a:ln>
            <a:solidFill>
              <a:schemeClr val="accent2">
                <a:lumMod val="75000"/>
              </a:schemeClr>
            </a:solidFill>
          </a:ln>
        </p:spPr>
        <p:txBody>
          <a:bodyPr/>
          <a:lstStyle/>
          <a:p>
            <a:pPr marL="250825" indent="-168275">
              <a:spcBef>
                <a:spcPts val="0"/>
              </a:spcBef>
              <a:spcAft>
                <a:spcPts val="1425"/>
              </a:spcAft>
              <a:buSzTx/>
            </a:pPr>
            <a:r>
              <a:rPr lang="de-AT" b="1" dirty="0">
                <a:solidFill>
                  <a:schemeClr val="tx1"/>
                </a:solidFill>
              </a:rPr>
              <a:t>Terminmarkt</a:t>
            </a:r>
          </a:p>
          <a:p>
            <a:pPr marL="504000" lvl="1" indent="-252000">
              <a:spcBef>
                <a:spcPts val="0"/>
              </a:spcBef>
              <a:spcAft>
                <a:spcPts val="1425"/>
              </a:spcAft>
              <a:buSzTx/>
            </a:pPr>
            <a:r>
              <a:rPr lang="de-AT" dirty="0">
                <a:solidFill>
                  <a:schemeClr val="tx1"/>
                </a:solidFill>
              </a:rPr>
              <a:t>Monat</a:t>
            </a:r>
          </a:p>
          <a:p>
            <a:pPr marL="504000" lvl="1" indent="-252000">
              <a:spcBef>
                <a:spcPts val="0"/>
              </a:spcBef>
              <a:spcAft>
                <a:spcPts val="1425"/>
              </a:spcAft>
              <a:buSzTx/>
            </a:pPr>
            <a:r>
              <a:rPr lang="de-AT" dirty="0">
                <a:solidFill>
                  <a:schemeClr val="tx1"/>
                </a:solidFill>
              </a:rPr>
              <a:t>Quartal</a:t>
            </a:r>
          </a:p>
          <a:p>
            <a:pPr marL="504000" lvl="1" indent="-252000">
              <a:spcBef>
                <a:spcPts val="0"/>
              </a:spcBef>
              <a:spcAft>
                <a:spcPts val="1425"/>
              </a:spcAft>
              <a:buSzTx/>
            </a:pPr>
            <a:r>
              <a:rPr lang="de-AT" dirty="0">
                <a:solidFill>
                  <a:schemeClr val="tx1"/>
                </a:solidFill>
              </a:rPr>
              <a:t>Jahr</a:t>
            </a:r>
          </a:p>
        </p:txBody>
      </p:sp>
      <p:sp>
        <p:nvSpPr>
          <p:cNvPr id="4" name="Foliennummernplatzhalter 3">
            <a:extLst>
              <a:ext uri="{FF2B5EF4-FFF2-40B4-BE49-F238E27FC236}">
                <a16:creationId xmlns:a16="http://schemas.microsoft.com/office/drawing/2014/main" id="{0240DC4E-093C-473A-AD4B-AA4DE0A0AAE1}"/>
              </a:ext>
            </a:extLst>
          </p:cNvPr>
          <p:cNvSpPr>
            <a:spLocks noGrp="1"/>
          </p:cNvSpPr>
          <p:nvPr>
            <p:ph type="sldNum" sz="quarter" idx="12"/>
          </p:nvPr>
        </p:nvSpPr>
        <p:spPr>
          <a:xfrm>
            <a:off x="10143668" y="6504713"/>
            <a:ext cx="1086029" cy="266700"/>
          </a:xfrm>
        </p:spPr>
        <p:txBody>
          <a:bodyPr/>
          <a:lstStyle/>
          <a:p>
            <a:fld id="{1206269C-C24E-4E80-9A4B-E7E19BB59A67}" type="slidenum">
              <a:rPr lang="de-AT" smtClean="0"/>
              <a:pPr/>
              <a:t>12</a:t>
            </a:fld>
            <a:endParaRPr lang="de-AT" dirty="0"/>
          </a:p>
        </p:txBody>
      </p:sp>
      <p:sp>
        <p:nvSpPr>
          <p:cNvPr id="5" name="Textplatzhalter 2">
            <a:extLst>
              <a:ext uri="{FF2B5EF4-FFF2-40B4-BE49-F238E27FC236}">
                <a16:creationId xmlns:a16="http://schemas.microsoft.com/office/drawing/2014/main" id="{450D81C0-7975-4832-95B8-33865729A9F3}"/>
              </a:ext>
            </a:extLst>
          </p:cNvPr>
          <p:cNvSpPr txBox="1">
            <a:spLocks/>
          </p:cNvSpPr>
          <p:nvPr/>
        </p:nvSpPr>
        <p:spPr>
          <a:xfrm>
            <a:off x="4634674" y="2011679"/>
            <a:ext cx="2922652" cy="1866210"/>
          </a:xfrm>
          <a:prstGeom prst="rect">
            <a:avLst/>
          </a:prstGeom>
          <a:noFill/>
          <a:ln>
            <a:solidFill>
              <a:schemeClr val="accent2">
                <a:lumMod val="75000"/>
              </a:schemeClr>
            </a:solidFill>
          </a:ln>
        </p:spPr>
        <p:txBody>
          <a:bodyPr vert="horz" lIns="0" tIns="0" rIns="0" bIns="0" rtlCol="0">
            <a:noAutofit/>
          </a:bodyPr>
          <a:lstStyle>
            <a:lvl1pPr marL="252000" marR="0" indent="-252000" fontAlgn="auto">
              <a:lnSpc>
                <a:spcPts val="2400"/>
              </a:lnSpc>
              <a:spcBef>
                <a:spcPts val="0"/>
              </a:spcBef>
              <a:spcAft>
                <a:spcPts val="1425"/>
              </a:spcAft>
              <a:buClr>
                <a:schemeClr val="tx2"/>
              </a:buClr>
              <a:buSzTx/>
              <a:buFont typeface="Arial" panose="020B0604020202020204" pitchFamily="34" charset="0"/>
              <a:buChar char="•"/>
              <a:tabLst/>
              <a:defRPr b="1">
                <a:solidFill>
                  <a:schemeClr val="bg1">
                    <a:lumMod val="10000"/>
                  </a:schemeClr>
                </a:solidFill>
                <a:latin typeface="Calibri" panose="020F0502020204030204" pitchFamily="34" charset="0"/>
                <a:cs typeface="Calibri" panose="020F0502020204030204" pitchFamily="34" charset="0"/>
              </a:defRPr>
            </a:lvl1pPr>
            <a:lvl2pPr marL="504000" marR="0" lvl="1" indent="-252000" fontAlgn="auto">
              <a:lnSpc>
                <a:spcPts val="2400"/>
              </a:lnSpc>
              <a:spcBef>
                <a:spcPts val="0"/>
              </a:spcBef>
              <a:spcAft>
                <a:spcPts val="1425"/>
              </a:spcAft>
              <a:buClrTx/>
              <a:buSzTx/>
              <a:buFont typeface="Corbel" panose="020B0503020204020204" pitchFamily="34" charset="0"/>
              <a:buChar char="−"/>
              <a:tabLst/>
              <a:defRPr>
                <a:solidFill>
                  <a:schemeClr val="bg1">
                    <a:lumMod val="10000"/>
                  </a:schemeClr>
                </a:solidFill>
                <a:latin typeface="Calibri" panose="020F0502020204030204" pitchFamily="34" charset="0"/>
                <a:cs typeface="Calibri" panose="020F0502020204030204" pitchFamily="34" charset="0"/>
              </a:defRPr>
            </a:lvl2pPr>
            <a:lvl3pPr marL="756000" indent="-252000">
              <a:lnSpc>
                <a:spcPts val="2400"/>
              </a:lnSpc>
              <a:spcBef>
                <a:spcPts val="0"/>
              </a:spcBef>
              <a:spcAft>
                <a:spcPts val="1425"/>
              </a:spcAft>
              <a:buClr>
                <a:schemeClr val="tx2"/>
              </a:buClr>
              <a:buFont typeface="Arial" pitchFamily="34" charset="0"/>
              <a:buChar char="•"/>
              <a:defRPr>
                <a:solidFill>
                  <a:schemeClr val="bg1">
                    <a:lumMod val="10000"/>
                  </a:schemeClr>
                </a:solidFill>
                <a:latin typeface="Calibri" panose="020F0502020204030204" pitchFamily="34" charset="0"/>
                <a:cs typeface="Calibri" panose="020F0502020204030204" pitchFamily="34" charset="0"/>
              </a:defRPr>
            </a:lvl3pPr>
            <a:lvl4pPr marL="1600200" indent="-228600">
              <a:lnSpc>
                <a:spcPct val="90000"/>
              </a:lnSpc>
              <a:spcBef>
                <a:spcPts val="600"/>
              </a:spcBef>
              <a:buClr>
                <a:schemeClr val="tx2"/>
              </a:buClr>
              <a:buFont typeface="Arial" pitchFamily="34" charset="0"/>
              <a:buChar char="–"/>
              <a:defRPr>
                <a:solidFill>
                  <a:schemeClr val="bg1">
                    <a:lumMod val="10000"/>
                  </a:schemeClr>
                </a:solidFill>
              </a:defRPr>
            </a:lvl4pPr>
            <a:lvl5pPr marL="2057400" indent="-228600">
              <a:lnSpc>
                <a:spcPct val="90000"/>
              </a:lnSpc>
              <a:spcBef>
                <a:spcPts val="400"/>
              </a:spcBef>
              <a:buClr>
                <a:schemeClr val="tx2"/>
              </a:buClr>
              <a:buFont typeface="Arial" pitchFamily="34" charset="0"/>
              <a:buChar char="»"/>
              <a:defRPr>
                <a:solidFill>
                  <a:schemeClr val="bg1">
                    <a:lumMod val="10000"/>
                  </a:schemeClr>
                </a:solidFill>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marL="250825" indent="-168275" defTabSz="914400">
              <a:lnSpc>
                <a:spcPct val="90000"/>
              </a:lnSpc>
              <a:buClr>
                <a:schemeClr val="accent1"/>
              </a:buClr>
              <a:buFont typeface="Wingdings" panose="05000000000000000000" pitchFamily="2" charset="2"/>
              <a:buChar char="§"/>
            </a:pPr>
            <a:r>
              <a:rPr lang="de-AT" sz="2000" dirty="0">
                <a:solidFill>
                  <a:schemeClr val="tx1"/>
                </a:solidFill>
                <a:latin typeface="+mn-lt"/>
                <a:cs typeface="+mn-cs"/>
              </a:rPr>
              <a:t>Spotmarkt</a:t>
            </a:r>
          </a:p>
          <a:p>
            <a:pPr lvl="1" defTabSz="914400">
              <a:lnSpc>
                <a:spcPct val="90000"/>
              </a:lnSpc>
              <a:buClr>
                <a:schemeClr val="accent1"/>
              </a:buClr>
              <a:buFont typeface="Wingdings" panose="05000000000000000000" pitchFamily="2" charset="2"/>
              <a:buChar char="§"/>
            </a:pPr>
            <a:r>
              <a:rPr lang="de-AT" sz="2000" dirty="0">
                <a:solidFill>
                  <a:schemeClr val="tx1"/>
                </a:solidFill>
                <a:latin typeface="+mn-lt"/>
                <a:cs typeface="+mn-cs"/>
              </a:rPr>
              <a:t>Day </a:t>
            </a:r>
            <a:r>
              <a:rPr lang="de-AT" sz="2000" dirty="0" err="1">
                <a:solidFill>
                  <a:schemeClr val="tx1"/>
                </a:solidFill>
                <a:latin typeface="+mn-lt"/>
                <a:cs typeface="+mn-cs"/>
              </a:rPr>
              <a:t>ahead</a:t>
            </a:r>
            <a:endParaRPr lang="de-AT" sz="2000" dirty="0">
              <a:solidFill>
                <a:schemeClr val="tx1"/>
              </a:solidFill>
              <a:latin typeface="+mn-lt"/>
              <a:cs typeface="+mn-cs"/>
            </a:endParaRPr>
          </a:p>
          <a:p>
            <a:pPr lvl="2" defTabSz="914400">
              <a:lnSpc>
                <a:spcPct val="90000"/>
              </a:lnSpc>
              <a:buClr>
                <a:schemeClr val="accent1"/>
              </a:buClr>
              <a:buFont typeface="Wingdings" panose="05000000000000000000" pitchFamily="2" charset="2"/>
              <a:buChar char="§"/>
            </a:pPr>
            <a:r>
              <a:rPr lang="de-AT" sz="2000" dirty="0">
                <a:solidFill>
                  <a:schemeClr val="tx1"/>
                </a:solidFill>
                <a:latin typeface="+mn-lt"/>
                <a:cs typeface="+mn-cs"/>
              </a:rPr>
              <a:t>Base</a:t>
            </a:r>
          </a:p>
          <a:p>
            <a:pPr lvl="2" defTabSz="914400">
              <a:lnSpc>
                <a:spcPct val="90000"/>
              </a:lnSpc>
              <a:buClr>
                <a:schemeClr val="accent1"/>
              </a:buClr>
              <a:buFont typeface="Wingdings" panose="05000000000000000000" pitchFamily="2" charset="2"/>
              <a:buChar char="§"/>
            </a:pPr>
            <a:r>
              <a:rPr lang="de-AT" sz="2000" dirty="0">
                <a:solidFill>
                  <a:schemeClr val="tx1"/>
                </a:solidFill>
                <a:latin typeface="+mn-lt"/>
                <a:cs typeface="+mn-cs"/>
              </a:rPr>
              <a:t>Peak</a:t>
            </a:r>
          </a:p>
        </p:txBody>
      </p:sp>
      <p:sp>
        <p:nvSpPr>
          <p:cNvPr id="6" name="Textplatzhalter 2">
            <a:extLst>
              <a:ext uri="{FF2B5EF4-FFF2-40B4-BE49-F238E27FC236}">
                <a16:creationId xmlns:a16="http://schemas.microsoft.com/office/drawing/2014/main" id="{A9E89FFC-C1FF-44F7-BFC3-A34633E19085}"/>
              </a:ext>
            </a:extLst>
          </p:cNvPr>
          <p:cNvSpPr txBox="1">
            <a:spLocks/>
          </p:cNvSpPr>
          <p:nvPr/>
        </p:nvSpPr>
        <p:spPr>
          <a:xfrm>
            <a:off x="8212974" y="2011680"/>
            <a:ext cx="2922652" cy="1866210"/>
          </a:xfrm>
          <a:prstGeom prst="rect">
            <a:avLst/>
          </a:prstGeom>
          <a:noFill/>
          <a:ln>
            <a:solidFill>
              <a:schemeClr val="accent2">
                <a:lumMod val="75000"/>
              </a:schemeClr>
            </a:solidFill>
          </a:ln>
        </p:spPr>
        <p:txBody>
          <a:bodyPr vert="horz" lIns="0" tIns="0" rIns="0" bIns="0" rtlCol="0">
            <a:noAutofit/>
          </a:bodyPr>
          <a:lstStyle>
            <a:lvl1pPr marL="252000" marR="0" indent="-252000" algn="l" defTabSz="914400" rtl="0" eaLnBrk="1" fontAlgn="auto" latinLnBrk="0" hangingPunct="1">
              <a:lnSpc>
                <a:spcPts val="2400"/>
              </a:lnSpc>
              <a:spcBef>
                <a:spcPts val="0"/>
              </a:spcBef>
              <a:spcAft>
                <a:spcPts val="1425"/>
              </a:spcAft>
              <a:buClr>
                <a:schemeClr val="tx2"/>
              </a:buClr>
              <a:buSzTx/>
              <a:buFont typeface="Arial" panose="020B0604020202020204" pitchFamily="34" charset="0"/>
              <a:buChar char="•"/>
              <a:tabLst/>
              <a:defRPr sz="1800" kern="1200">
                <a:solidFill>
                  <a:schemeClr val="bg1">
                    <a:lumMod val="10000"/>
                  </a:schemeClr>
                </a:solidFill>
                <a:latin typeface="Calibri" panose="020F0502020204030204" pitchFamily="34" charset="0"/>
                <a:ea typeface="+mn-ea"/>
                <a:cs typeface="Calibri" panose="020F0502020204030204" pitchFamily="34" charset="0"/>
              </a:defRPr>
            </a:lvl1pPr>
            <a:lvl2pPr marL="504000" marR="0" indent="-252000" algn="l" defTabSz="914400" rtl="0" eaLnBrk="1" fontAlgn="auto" latinLnBrk="0" hangingPunct="1">
              <a:lnSpc>
                <a:spcPts val="2400"/>
              </a:lnSpc>
              <a:spcBef>
                <a:spcPts val="0"/>
              </a:spcBef>
              <a:spcAft>
                <a:spcPts val="1425"/>
              </a:spcAft>
              <a:buClrTx/>
              <a:buSzTx/>
              <a:buFont typeface="Corbel" panose="020B0503020204020204" pitchFamily="34" charset="0"/>
              <a:buChar char="−"/>
              <a:tabLst/>
              <a:defRPr sz="1800" kern="1200">
                <a:solidFill>
                  <a:schemeClr val="bg1">
                    <a:lumMod val="10000"/>
                  </a:schemeClr>
                </a:solidFill>
                <a:latin typeface="Calibri" panose="020F0502020204030204" pitchFamily="34" charset="0"/>
                <a:ea typeface="+mn-ea"/>
                <a:cs typeface="Calibri" panose="020F0502020204030204" pitchFamily="34" charset="0"/>
              </a:defRPr>
            </a:lvl2pPr>
            <a:lvl3pPr marL="756000" indent="-252000" algn="l" defTabSz="914400" rtl="0" eaLnBrk="1" latinLnBrk="0" hangingPunct="1">
              <a:lnSpc>
                <a:spcPts val="2400"/>
              </a:lnSpc>
              <a:spcBef>
                <a:spcPts val="0"/>
              </a:spcBef>
              <a:spcAft>
                <a:spcPts val="1425"/>
              </a:spcAft>
              <a:buClr>
                <a:schemeClr val="tx2"/>
              </a:buClr>
              <a:buFont typeface="Arial" pitchFamily="34" charset="0"/>
              <a:buChar char="•"/>
              <a:defRPr sz="1800" kern="1200">
                <a:solidFill>
                  <a:schemeClr val="bg1">
                    <a:lumMod val="10000"/>
                  </a:schemeClr>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600"/>
              </a:spcBef>
              <a:buClr>
                <a:schemeClr val="tx2"/>
              </a:buClr>
              <a:buFont typeface="Arial" pitchFamily="34" charset="0"/>
              <a:buChar char="–"/>
              <a:defRPr sz="1800" kern="1200">
                <a:solidFill>
                  <a:schemeClr val="bg1">
                    <a:lumMod val="10000"/>
                  </a:schemeClr>
                </a:solidFill>
                <a:latin typeface="+mn-lt"/>
                <a:ea typeface="+mn-ea"/>
                <a:cs typeface="+mn-cs"/>
              </a:defRPr>
            </a:lvl4pPr>
            <a:lvl5pPr marL="2057400" indent="-228600" algn="l" defTabSz="914400" rtl="0" eaLnBrk="1" latinLnBrk="0" hangingPunct="1">
              <a:lnSpc>
                <a:spcPct val="90000"/>
              </a:lnSpc>
              <a:spcBef>
                <a:spcPts val="400"/>
              </a:spcBef>
              <a:buClr>
                <a:schemeClr val="tx2"/>
              </a:buClr>
              <a:buFont typeface="Arial" pitchFamily="34" charset="0"/>
              <a:buChar char="»"/>
              <a:defRPr sz="1800" kern="1200">
                <a:solidFill>
                  <a:schemeClr val="bg1">
                    <a:lumMod val="1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50825" indent="-168275">
              <a:lnSpc>
                <a:spcPct val="90000"/>
              </a:lnSpc>
              <a:spcBef>
                <a:spcPts val="1200"/>
              </a:spcBef>
              <a:buClr>
                <a:schemeClr val="accent1"/>
              </a:buClr>
              <a:buFont typeface="Wingdings" panose="05000000000000000000" pitchFamily="2" charset="2"/>
              <a:buChar char="§"/>
            </a:pPr>
            <a:r>
              <a:rPr lang="de-AT" sz="2000" b="1" dirty="0" err="1">
                <a:solidFill>
                  <a:schemeClr val="tx1"/>
                </a:solidFill>
                <a:latin typeface="+mn-lt"/>
                <a:cs typeface="+mn-cs"/>
              </a:rPr>
              <a:t>Intradaymarkt</a:t>
            </a:r>
            <a:endParaRPr lang="de-AT" sz="2000" b="1" dirty="0">
              <a:solidFill>
                <a:schemeClr val="tx1"/>
              </a:solidFill>
              <a:latin typeface="+mn-lt"/>
              <a:cs typeface="+mn-cs"/>
            </a:endParaRPr>
          </a:p>
          <a:p>
            <a:pPr lvl="1">
              <a:lnSpc>
                <a:spcPct val="90000"/>
              </a:lnSpc>
              <a:buClr>
                <a:schemeClr val="accent1"/>
              </a:buClr>
              <a:buFont typeface="Wingdings" panose="05000000000000000000" pitchFamily="2" charset="2"/>
              <a:buChar char="§"/>
            </a:pPr>
            <a:r>
              <a:rPr lang="de-AT" sz="2000" dirty="0">
                <a:solidFill>
                  <a:schemeClr val="tx1"/>
                </a:solidFill>
                <a:latin typeface="+mn-lt"/>
                <a:cs typeface="+mn-cs"/>
              </a:rPr>
              <a:t>Ca. 1,5 h vor physikalischer Erfüllung</a:t>
            </a:r>
          </a:p>
        </p:txBody>
      </p:sp>
    </p:spTree>
    <p:extLst>
      <p:ext uri="{BB962C8B-B14F-4D97-AF65-F5344CB8AC3E}">
        <p14:creationId xmlns:p14="http://schemas.microsoft.com/office/powerpoint/2010/main" val="373124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A8C7EBC2-4FAF-4F7E-B26D-C9885C6A2A8D}"/>
              </a:ext>
            </a:extLst>
          </p:cNvPr>
          <p:cNvSpPr>
            <a:spLocks noGrp="1"/>
          </p:cNvSpPr>
          <p:nvPr>
            <p:ph type="sldNum" sz="quarter" idx="12"/>
          </p:nvPr>
        </p:nvSpPr>
        <p:spPr/>
        <p:txBody>
          <a:bodyPr/>
          <a:lstStyle/>
          <a:p>
            <a:fld id="{1206269C-C24E-4E80-9A4B-E7E19BB59A67}" type="slidenum">
              <a:rPr lang="de-AT" smtClean="0"/>
              <a:pPr/>
              <a:t>13</a:t>
            </a:fld>
            <a:endParaRPr lang="de-AT" dirty="0"/>
          </a:p>
        </p:txBody>
      </p:sp>
      <p:pic>
        <p:nvPicPr>
          <p:cNvPr id="6" name="Grafik 5">
            <a:extLst>
              <a:ext uri="{FF2B5EF4-FFF2-40B4-BE49-F238E27FC236}">
                <a16:creationId xmlns:a16="http://schemas.microsoft.com/office/drawing/2014/main" id="{B142BF57-31A9-4609-A36E-7442F83A4DD9}"/>
              </a:ext>
            </a:extLst>
          </p:cNvPr>
          <p:cNvPicPr>
            <a:picLocks noChangeAspect="1"/>
          </p:cNvPicPr>
          <p:nvPr/>
        </p:nvPicPr>
        <p:blipFill>
          <a:blip r:embed="rId2"/>
          <a:stretch>
            <a:fillRect/>
          </a:stretch>
        </p:blipFill>
        <p:spPr>
          <a:xfrm>
            <a:off x="-2392" y="1217272"/>
            <a:ext cx="12192000" cy="5584032"/>
          </a:xfrm>
          <a:prstGeom prst="rect">
            <a:avLst/>
          </a:prstGeom>
        </p:spPr>
      </p:pic>
      <p:sp>
        <p:nvSpPr>
          <p:cNvPr id="12" name="Textfeld 11">
            <a:extLst>
              <a:ext uri="{FF2B5EF4-FFF2-40B4-BE49-F238E27FC236}">
                <a16:creationId xmlns:a16="http://schemas.microsoft.com/office/drawing/2014/main" id="{4FC86B89-5709-4C09-871A-297063E7C1F6}"/>
              </a:ext>
            </a:extLst>
          </p:cNvPr>
          <p:cNvSpPr txBox="1"/>
          <p:nvPr/>
        </p:nvSpPr>
        <p:spPr>
          <a:xfrm>
            <a:off x="5508243" y="3409138"/>
            <a:ext cx="3856035" cy="379656"/>
          </a:xfrm>
          <a:prstGeom prst="rect">
            <a:avLst/>
          </a:prstGeom>
          <a:solidFill>
            <a:schemeClr val="bg2"/>
          </a:solidFill>
          <a:ln>
            <a:solidFill>
              <a:schemeClr val="tx1"/>
            </a:solidFill>
          </a:ln>
        </p:spPr>
        <p:txBody>
          <a:bodyPr wrap="square" rtlCol="0">
            <a:spAutoFit/>
          </a:bodyPr>
          <a:lstStyle/>
          <a:p>
            <a:pPr algn="ctr"/>
            <a:r>
              <a:rPr lang="de-AT" sz="1867" b="1" dirty="0">
                <a:solidFill>
                  <a:srgbClr val="FF0000"/>
                </a:solidFill>
              </a:rPr>
              <a:t>Day </a:t>
            </a:r>
            <a:r>
              <a:rPr lang="de-AT" sz="1867" b="1" dirty="0" err="1">
                <a:solidFill>
                  <a:srgbClr val="FF0000"/>
                </a:solidFill>
              </a:rPr>
              <a:t>ahead</a:t>
            </a:r>
            <a:r>
              <a:rPr lang="de-AT" sz="1867" b="1" dirty="0">
                <a:solidFill>
                  <a:srgbClr val="FF0000"/>
                </a:solidFill>
              </a:rPr>
              <a:t> Preise des Jahres 2020 </a:t>
            </a:r>
          </a:p>
        </p:txBody>
      </p:sp>
      <p:sp>
        <p:nvSpPr>
          <p:cNvPr id="16" name="Textfeld 15">
            <a:extLst>
              <a:ext uri="{FF2B5EF4-FFF2-40B4-BE49-F238E27FC236}">
                <a16:creationId xmlns:a16="http://schemas.microsoft.com/office/drawing/2014/main" id="{EB757AB4-6B4B-4E83-BD68-A66E68647DB8}"/>
              </a:ext>
            </a:extLst>
          </p:cNvPr>
          <p:cNvSpPr txBox="1"/>
          <p:nvPr/>
        </p:nvSpPr>
        <p:spPr>
          <a:xfrm>
            <a:off x="5508243" y="1175233"/>
            <a:ext cx="3856036" cy="379656"/>
          </a:xfrm>
          <a:prstGeom prst="rect">
            <a:avLst/>
          </a:prstGeom>
          <a:solidFill>
            <a:schemeClr val="bg2"/>
          </a:solidFill>
          <a:ln>
            <a:solidFill>
              <a:schemeClr val="tx1"/>
            </a:solidFill>
          </a:ln>
        </p:spPr>
        <p:txBody>
          <a:bodyPr wrap="square" rtlCol="0">
            <a:spAutoFit/>
          </a:bodyPr>
          <a:lstStyle/>
          <a:p>
            <a:pPr algn="ctr"/>
            <a:r>
              <a:rPr lang="de-AT" sz="1867" b="1" dirty="0">
                <a:solidFill>
                  <a:schemeClr val="accent2">
                    <a:lumMod val="75000"/>
                  </a:schemeClr>
                </a:solidFill>
              </a:rPr>
              <a:t>Anzulegender Wert</a:t>
            </a:r>
          </a:p>
        </p:txBody>
      </p:sp>
      <p:sp>
        <p:nvSpPr>
          <p:cNvPr id="18" name="Textfeld 17">
            <a:extLst>
              <a:ext uri="{FF2B5EF4-FFF2-40B4-BE49-F238E27FC236}">
                <a16:creationId xmlns:a16="http://schemas.microsoft.com/office/drawing/2014/main" id="{D6D4350D-F5C7-485A-8047-26F848DEA054}"/>
              </a:ext>
            </a:extLst>
          </p:cNvPr>
          <p:cNvSpPr txBox="1"/>
          <p:nvPr/>
        </p:nvSpPr>
        <p:spPr>
          <a:xfrm>
            <a:off x="5508243" y="4348355"/>
            <a:ext cx="3856037" cy="379656"/>
          </a:xfrm>
          <a:prstGeom prst="rect">
            <a:avLst/>
          </a:prstGeom>
          <a:solidFill>
            <a:schemeClr val="bg2"/>
          </a:solidFill>
          <a:ln>
            <a:solidFill>
              <a:schemeClr val="tx1"/>
            </a:solidFill>
          </a:ln>
        </p:spPr>
        <p:txBody>
          <a:bodyPr wrap="square" rtlCol="0">
            <a:spAutoFit/>
          </a:bodyPr>
          <a:lstStyle/>
          <a:p>
            <a:pPr algn="ctr"/>
            <a:r>
              <a:rPr lang="de-AT" sz="1867" b="1" dirty="0">
                <a:solidFill>
                  <a:schemeClr val="accent6">
                    <a:lumMod val="50000"/>
                  </a:schemeClr>
                </a:solidFill>
              </a:rPr>
              <a:t>Jahresreferenzmarktpreis Jahr 2020  </a:t>
            </a:r>
          </a:p>
        </p:txBody>
      </p:sp>
      <p:sp>
        <p:nvSpPr>
          <p:cNvPr id="21" name="Textfeld 20">
            <a:extLst>
              <a:ext uri="{FF2B5EF4-FFF2-40B4-BE49-F238E27FC236}">
                <a16:creationId xmlns:a16="http://schemas.microsoft.com/office/drawing/2014/main" id="{F9E64632-202F-47B9-B769-6688ADB373E9}"/>
              </a:ext>
            </a:extLst>
          </p:cNvPr>
          <p:cNvSpPr txBox="1"/>
          <p:nvPr/>
        </p:nvSpPr>
        <p:spPr>
          <a:xfrm>
            <a:off x="9998069" y="6274131"/>
            <a:ext cx="2193932" cy="461665"/>
          </a:xfrm>
          <a:prstGeom prst="rect">
            <a:avLst/>
          </a:prstGeom>
          <a:solidFill>
            <a:schemeClr val="bg2"/>
          </a:solidFill>
        </p:spPr>
        <p:txBody>
          <a:bodyPr wrap="square">
            <a:spAutoFit/>
          </a:bodyPr>
          <a:lstStyle/>
          <a:p>
            <a:r>
              <a:rPr lang="de-AT" sz="2400" b="1" dirty="0">
                <a:solidFill>
                  <a:schemeClr val="bg1">
                    <a:lumMod val="50000"/>
                  </a:schemeClr>
                </a:solidFill>
              </a:rPr>
              <a:t>[Euro MWh</a:t>
            </a:r>
            <a:r>
              <a:rPr lang="de-AT" sz="2400" b="1" baseline="30000" dirty="0">
                <a:solidFill>
                  <a:schemeClr val="bg1">
                    <a:lumMod val="50000"/>
                  </a:schemeClr>
                </a:solidFill>
              </a:rPr>
              <a:t>-1</a:t>
            </a:r>
            <a:r>
              <a:rPr lang="de-AT" sz="2400" b="1" dirty="0">
                <a:solidFill>
                  <a:schemeClr val="bg1">
                    <a:lumMod val="50000"/>
                  </a:schemeClr>
                </a:solidFill>
              </a:rPr>
              <a:t>]</a:t>
            </a:r>
          </a:p>
        </p:txBody>
      </p:sp>
      <p:sp>
        <p:nvSpPr>
          <p:cNvPr id="23" name="Textfeld 22">
            <a:extLst>
              <a:ext uri="{FF2B5EF4-FFF2-40B4-BE49-F238E27FC236}">
                <a16:creationId xmlns:a16="http://schemas.microsoft.com/office/drawing/2014/main" id="{130EABC6-DBE4-45F5-ACBC-A797DE098B39}"/>
              </a:ext>
            </a:extLst>
          </p:cNvPr>
          <p:cNvSpPr txBox="1"/>
          <p:nvPr/>
        </p:nvSpPr>
        <p:spPr>
          <a:xfrm>
            <a:off x="488443" y="106679"/>
            <a:ext cx="8376184" cy="954300"/>
          </a:xfrm>
          <a:prstGeom prst="rect">
            <a:avLst/>
          </a:prstGeom>
          <a:solidFill>
            <a:schemeClr val="bg2"/>
          </a:solidFill>
          <a:ln w="19050">
            <a:solidFill>
              <a:schemeClr val="tx1"/>
            </a:solidFill>
          </a:ln>
        </p:spPr>
        <p:txBody>
          <a:bodyPr wrap="square" rtlCol="0">
            <a:spAutoFit/>
          </a:bodyPr>
          <a:lstStyle/>
          <a:p>
            <a:r>
              <a:rPr lang="de-AT" sz="1867" b="1" u="sng" dirty="0"/>
              <a:t>Beispiel EAG: Marktprämienmodell</a:t>
            </a:r>
          </a:p>
          <a:p>
            <a:r>
              <a:rPr lang="de-AT" sz="1867" b="1" dirty="0"/>
              <a:t>Beispiel: Vertrag mit Händler auf Basis </a:t>
            </a:r>
            <a:r>
              <a:rPr lang="de-AT" sz="1867" b="1" dirty="0" err="1"/>
              <a:t>day</a:t>
            </a:r>
            <a:r>
              <a:rPr lang="de-AT" sz="1867" b="1" dirty="0"/>
              <a:t> </a:t>
            </a:r>
            <a:r>
              <a:rPr lang="de-AT" sz="1867" b="1" dirty="0" err="1"/>
              <a:t>ahead</a:t>
            </a:r>
            <a:r>
              <a:rPr lang="de-AT" sz="1867" b="1" dirty="0"/>
              <a:t> </a:t>
            </a:r>
          </a:p>
          <a:p>
            <a:r>
              <a:rPr lang="de-AT" sz="1867" b="1" dirty="0"/>
              <a:t>(EEX, 2020)</a:t>
            </a:r>
          </a:p>
        </p:txBody>
      </p:sp>
      <p:sp>
        <p:nvSpPr>
          <p:cNvPr id="24" name="Textfeld 23">
            <a:extLst>
              <a:ext uri="{FF2B5EF4-FFF2-40B4-BE49-F238E27FC236}">
                <a16:creationId xmlns:a16="http://schemas.microsoft.com/office/drawing/2014/main" id="{320F5D79-C7E2-4554-921F-34BD7A986335}"/>
              </a:ext>
            </a:extLst>
          </p:cNvPr>
          <p:cNvSpPr txBox="1"/>
          <p:nvPr/>
        </p:nvSpPr>
        <p:spPr>
          <a:xfrm>
            <a:off x="488443" y="1620540"/>
            <a:ext cx="471989" cy="3265681"/>
          </a:xfrm>
          <a:prstGeom prst="rect">
            <a:avLst/>
          </a:prstGeom>
          <a:solidFill>
            <a:schemeClr val="bg2"/>
          </a:solidFill>
          <a:ln w="19050">
            <a:solidFill>
              <a:schemeClr val="tx1"/>
            </a:solidFill>
          </a:ln>
        </p:spPr>
        <p:txBody>
          <a:bodyPr vert="vert270" wrap="square" rtlCol="0">
            <a:spAutoFit/>
          </a:bodyPr>
          <a:lstStyle/>
          <a:p>
            <a:pPr algn="ctr"/>
            <a:r>
              <a:rPr lang="de-AT" sz="1867" b="1" u="sng" dirty="0"/>
              <a:t>Anzulegender Wert</a:t>
            </a:r>
            <a:endParaRPr lang="de-AT" sz="1867" b="1" dirty="0"/>
          </a:p>
        </p:txBody>
      </p:sp>
      <p:sp>
        <p:nvSpPr>
          <p:cNvPr id="11" name="Textfeld 10">
            <a:extLst>
              <a:ext uri="{FF2B5EF4-FFF2-40B4-BE49-F238E27FC236}">
                <a16:creationId xmlns:a16="http://schemas.microsoft.com/office/drawing/2014/main" id="{37EF2C71-5E46-4DCB-A5F2-BDF1134C65EA}"/>
              </a:ext>
            </a:extLst>
          </p:cNvPr>
          <p:cNvSpPr txBox="1"/>
          <p:nvPr/>
        </p:nvSpPr>
        <p:spPr>
          <a:xfrm>
            <a:off x="1451267" y="4325692"/>
            <a:ext cx="2978552" cy="692497"/>
          </a:xfrm>
          <a:prstGeom prst="rect">
            <a:avLst/>
          </a:prstGeom>
          <a:solidFill>
            <a:schemeClr val="accent4">
              <a:lumMod val="40000"/>
              <a:lumOff val="60000"/>
            </a:schemeClr>
          </a:solidFill>
          <a:ln w="19050">
            <a:solidFill>
              <a:schemeClr val="tx1"/>
            </a:solidFill>
          </a:ln>
        </p:spPr>
        <p:txBody>
          <a:bodyPr wrap="square" rtlCol="0">
            <a:spAutoFit/>
          </a:bodyPr>
          <a:lstStyle/>
          <a:p>
            <a:r>
              <a:rPr lang="de-AT" sz="1300" b="1" u="sng" dirty="0"/>
              <a:t>Marktpreis: </a:t>
            </a:r>
            <a:r>
              <a:rPr lang="de-AT" sz="1300" b="1" dirty="0">
                <a:solidFill>
                  <a:schemeClr val="accent4">
                    <a:lumMod val="75000"/>
                  </a:schemeClr>
                </a:solidFill>
              </a:rPr>
              <a:t>Mit Zu oder Abschlägen je nach Vertrag mit Händler - </a:t>
            </a:r>
            <a:r>
              <a:rPr lang="de-AT" sz="1300" b="1" dirty="0"/>
              <a:t>Auszahlung durch Händler</a:t>
            </a:r>
          </a:p>
        </p:txBody>
      </p:sp>
    </p:spTree>
    <p:extLst>
      <p:ext uri="{BB962C8B-B14F-4D97-AF65-F5344CB8AC3E}">
        <p14:creationId xmlns:p14="http://schemas.microsoft.com/office/powerpoint/2010/main" val="23834401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A8C7EBC2-4FAF-4F7E-B26D-C9885C6A2A8D}"/>
              </a:ext>
            </a:extLst>
          </p:cNvPr>
          <p:cNvSpPr>
            <a:spLocks noGrp="1"/>
          </p:cNvSpPr>
          <p:nvPr>
            <p:ph type="sldNum" sz="quarter" idx="12"/>
          </p:nvPr>
        </p:nvSpPr>
        <p:spPr/>
        <p:txBody>
          <a:bodyPr/>
          <a:lstStyle/>
          <a:p>
            <a:fld id="{1206269C-C24E-4E80-9A4B-E7E19BB59A67}" type="slidenum">
              <a:rPr lang="de-AT" smtClean="0"/>
              <a:pPr/>
              <a:t>14</a:t>
            </a:fld>
            <a:endParaRPr lang="de-AT" dirty="0"/>
          </a:p>
        </p:txBody>
      </p:sp>
      <p:pic>
        <p:nvPicPr>
          <p:cNvPr id="6" name="Grafik 5">
            <a:extLst>
              <a:ext uri="{FF2B5EF4-FFF2-40B4-BE49-F238E27FC236}">
                <a16:creationId xmlns:a16="http://schemas.microsoft.com/office/drawing/2014/main" id="{B142BF57-31A9-4609-A36E-7442F83A4DD9}"/>
              </a:ext>
            </a:extLst>
          </p:cNvPr>
          <p:cNvPicPr>
            <a:picLocks noChangeAspect="1"/>
          </p:cNvPicPr>
          <p:nvPr/>
        </p:nvPicPr>
        <p:blipFill>
          <a:blip r:embed="rId2"/>
          <a:stretch>
            <a:fillRect/>
          </a:stretch>
        </p:blipFill>
        <p:spPr>
          <a:xfrm>
            <a:off x="-2392" y="1217272"/>
            <a:ext cx="12192000" cy="5584032"/>
          </a:xfrm>
          <a:prstGeom prst="rect">
            <a:avLst/>
          </a:prstGeom>
        </p:spPr>
      </p:pic>
      <p:sp>
        <p:nvSpPr>
          <p:cNvPr id="21" name="Textfeld 20">
            <a:extLst>
              <a:ext uri="{FF2B5EF4-FFF2-40B4-BE49-F238E27FC236}">
                <a16:creationId xmlns:a16="http://schemas.microsoft.com/office/drawing/2014/main" id="{F9E64632-202F-47B9-B769-6688ADB373E9}"/>
              </a:ext>
            </a:extLst>
          </p:cNvPr>
          <p:cNvSpPr txBox="1"/>
          <p:nvPr/>
        </p:nvSpPr>
        <p:spPr>
          <a:xfrm>
            <a:off x="9998069" y="6274131"/>
            <a:ext cx="2193932" cy="461665"/>
          </a:xfrm>
          <a:prstGeom prst="rect">
            <a:avLst/>
          </a:prstGeom>
          <a:solidFill>
            <a:schemeClr val="bg2"/>
          </a:solidFill>
        </p:spPr>
        <p:txBody>
          <a:bodyPr wrap="square">
            <a:spAutoFit/>
          </a:bodyPr>
          <a:lstStyle/>
          <a:p>
            <a:r>
              <a:rPr lang="de-AT" sz="2400" b="1" dirty="0">
                <a:solidFill>
                  <a:schemeClr val="bg1">
                    <a:lumMod val="50000"/>
                  </a:schemeClr>
                </a:solidFill>
              </a:rPr>
              <a:t>[Euro MWh</a:t>
            </a:r>
            <a:r>
              <a:rPr lang="de-AT" sz="2400" b="1" baseline="30000" dirty="0">
                <a:solidFill>
                  <a:schemeClr val="bg1">
                    <a:lumMod val="50000"/>
                  </a:schemeClr>
                </a:solidFill>
              </a:rPr>
              <a:t>-1</a:t>
            </a:r>
            <a:r>
              <a:rPr lang="de-AT" sz="2400" b="1" dirty="0">
                <a:solidFill>
                  <a:schemeClr val="bg1">
                    <a:lumMod val="50000"/>
                  </a:schemeClr>
                </a:solidFill>
              </a:rPr>
              <a:t>]</a:t>
            </a:r>
          </a:p>
        </p:txBody>
      </p:sp>
      <p:sp>
        <p:nvSpPr>
          <p:cNvPr id="24" name="Textfeld 23">
            <a:extLst>
              <a:ext uri="{FF2B5EF4-FFF2-40B4-BE49-F238E27FC236}">
                <a16:creationId xmlns:a16="http://schemas.microsoft.com/office/drawing/2014/main" id="{320F5D79-C7E2-4554-921F-34BD7A986335}"/>
              </a:ext>
            </a:extLst>
          </p:cNvPr>
          <p:cNvSpPr txBox="1"/>
          <p:nvPr/>
        </p:nvSpPr>
        <p:spPr>
          <a:xfrm>
            <a:off x="488443" y="1620540"/>
            <a:ext cx="471989" cy="3265681"/>
          </a:xfrm>
          <a:prstGeom prst="rect">
            <a:avLst/>
          </a:prstGeom>
          <a:solidFill>
            <a:schemeClr val="bg2"/>
          </a:solidFill>
          <a:ln w="19050">
            <a:solidFill>
              <a:schemeClr val="tx1"/>
            </a:solidFill>
          </a:ln>
        </p:spPr>
        <p:txBody>
          <a:bodyPr vert="vert270" wrap="square" rtlCol="0">
            <a:spAutoFit/>
          </a:bodyPr>
          <a:lstStyle/>
          <a:p>
            <a:pPr algn="ctr"/>
            <a:r>
              <a:rPr lang="de-AT" sz="1867" b="1" u="sng" dirty="0"/>
              <a:t>Anzulegender Wert</a:t>
            </a:r>
            <a:endParaRPr lang="de-AT" sz="1867" b="1" dirty="0"/>
          </a:p>
        </p:txBody>
      </p:sp>
      <p:sp>
        <p:nvSpPr>
          <p:cNvPr id="13" name="Textfeld 12">
            <a:extLst>
              <a:ext uri="{FF2B5EF4-FFF2-40B4-BE49-F238E27FC236}">
                <a16:creationId xmlns:a16="http://schemas.microsoft.com/office/drawing/2014/main" id="{883B4D15-99FA-4753-8A05-BA31099CB7DB}"/>
              </a:ext>
            </a:extLst>
          </p:cNvPr>
          <p:cNvSpPr txBox="1"/>
          <p:nvPr/>
        </p:nvSpPr>
        <p:spPr>
          <a:xfrm>
            <a:off x="1451267" y="4325692"/>
            <a:ext cx="2978552" cy="692497"/>
          </a:xfrm>
          <a:prstGeom prst="rect">
            <a:avLst/>
          </a:prstGeom>
          <a:solidFill>
            <a:schemeClr val="accent4">
              <a:lumMod val="40000"/>
              <a:lumOff val="60000"/>
            </a:schemeClr>
          </a:solidFill>
          <a:ln w="19050">
            <a:solidFill>
              <a:schemeClr val="tx1"/>
            </a:solidFill>
          </a:ln>
        </p:spPr>
        <p:txBody>
          <a:bodyPr wrap="square" rtlCol="0">
            <a:spAutoFit/>
          </a:bodyPr>
          <a:lstStyle/>
          <a:p>
            <a:r>
              <a:rPr lang="de-AT" sz="1300" b="1" u="sng" dirty="0"/>
              <a:t>Marktpreis: </a:t>
            </a:r>
            <a:r>
              <a:rPr lang="de-AT" sz="1300" b="1" dirty="0">
                <a:solidFill>
                  <a:schemeClr val="accent4">
                    <a:lumMod val="75000"/>
                  </a:schemeClr>
                </a:solidFill>
              </a:rPr>
              <a:t>Mit Zu oder Abschlägen je nach Vertrag mit Händler - </a:t>
            </a:r>
            <a:r>
              <a:rPr lang="de-AT" sz="1300" b="1" dirty="0"/>
              <a:t>Auszahlung durch Händler</a:t>
            </a:r>
          </a:p>
        </p:txBody>
      </p:sp>
      <p:sp>
        <p:nvSpPr>
          <p:cNvPr id="14" name="Textfeld 13">
            <a:extLst>
              <a:ext uri="{FF2B5EF4-FFF2-40B4-BE49-F238E27FC236}">
                <a16:creationId xmlns:a16="http://schemas.microsoft.com/office/drawing/2014/main" id="{9B321C27-91C9-433B-B01F-1E37E83CC70C}"/>
              </a:ext>
            </a:extLst>
          </p:cNvPr>
          <p:cNvSpPr txBox="1"/>
          <p:nvPr/>
        </p:nvSpPr>
        <p:spPr>
          <a:xfrm>
            <a:off x="1448873" y="1620540"/>
            <a:ext cx="2980945" cy="2678234"/>
          </a:xfrm>
          <a:prstGeom prst="rect">
            <a:avLst/>
          </a:prstGeom>
          <a:solidFill>
            <a:schemeClr val="accent4">
              <a:lumMod val="20000"/>
              <a:lumOff val="80000"/>
            </a:schemeClr>
          </a:solidFill>
          <a:ln w="19050">
            <a:solidFill>
              <a:schemeClr val="tx1"/>
            </a:solidFill>
          </a:ln>
        </p:spPr>
        <p:txBody>
          <a:bodyPr wrap="square" rtlCol="0">
            <a:spAutoFit/>
          </a:bodyPr>
          <a:lstStyle/>
          <a:p>
            <a:r>
              <a:rPr lang="de-AT" sz="1867" b="1" u="sng" dirty="0"/>
              <a:t>Marktprämie:</a:t>
            </a:r>
          </a:p>
          <a:p>
            <a:endParaRPr lang="de-AT" sz="1867" b="1" dirty="0">
              <a:solidFill>
                <a:schemeClr val="accent4">
                  <a:lumMod val="75000"/>
                </a:schemeClr>
              </a:solidFill>
            </a:endParaRPr>
          </a:p>
          <a:p>
            <a:r>
              <a:rPr lang="de-AT" sz="1867" b="1" dirty="0">
                <a:solidFill>
                  <a:schemeClr val="accent4">
                    <a:lumMod val="75000"/>
                  </a:schemeClr>
                </a:solidFill>
              </a:rPr>
              <a:t>Anzulegender Wert minus Jahresreferenzmarktpreis</a:t>
            </a:r>
            <a:br>
              <a:rPr lang="de-AT" sz="1867" b="1" dirty="0">
                <a:solidFill>
                  <a:schemeClr val="accent4">
                    <a:lumMod val="60000"/>
                    <a:lumOff val="40000"/>
                  </a:schemeClr>
                </a:solidFill>
              </a:rPr>
            </a:br>
            <a:endParaRPr lang="de-AT" sz="1867" b="1" dirty="0">
              <a:solidFill>
                <a:schemeClr val="accent4">
                  <a:lumMod val="60000"/>
                  <a:lumOff val="40000"/>
                </a:schemeClr>
              </a:solidFill>
            </a:endParaRPr>
          </a:p>
          <a:p>
            <a:r>
              <a:rPr lang="de-AT" sz="1867" b="1" dirty="0"/>
              <a:t>Auszahlung durch Abwicklungsstelle</a:t>
            </a:r>
          </a:p>
          <a:p>
            <a:endParaRPr lang="de-AT" sz="1867" b="1" dirty="0">
              <a:solidFill>
                <a:schemeClr val="accent4">
                  <a:lumMod val="60000"/>
                  <a:lumOff val="40000"/>
                </a:schemeClr>
              </a:solidFill>
            </a:endParaRPr>
          </a:p>
          <a:p>
            <a:r>
              <a:rPr lang="de-AT" sz="1867" b="1" dirty="0">
                <a:solidFill>
                  <a:schemeClr val="accent4">
                    <a:lumMod val="60000"/>
                    <a:lumOff val="40000"/>
                  </a:schemeClr>
                </a:solidFill>
              </a:rPr>
              <a:t> </a:t>
            </a:r>
          </a:p>
        </p:txBody>
      </p:sp>
      <p:sp>
        <p:nvSpPr>
          <p:cNvPr id="15" name="Textfeld 14">
            <a:extLst>
              <a:ext uri="{FF2B5EF4-FFF2-40B4-BE49-F238E27FC236}">
                <a16:creationId xmlns:a16="http://schemas.microsoft.com/office/drawing/2014/main" id="{9E978FE4-2112-44B4-AE1E-CF5512DDF4DF}"/>
              </a:ext>
            </a:extLst>
          </p:cNvPr>
          <p:cNvSpPr txBox="1"/>
          <p:nvPr/>
        </p:nvSpPr>
        <p:spPr>
          <a:xfrm>
            <a:off x="1446480" y="4105232"/>
            <a:ext cx="2978551" cy="235582"/>
          </a:xfrm>
          <a:prstGeom prst="rect">
            <a:avLst/>
          </a:prstGeom>
          <a:solidFill>
            <a:schemeClr val="accent4">
              <a:lumMod val="75000"/>
            </a:schemeClr>
          </a:solidFill>
          <a:ln>
            <a:solidFill>
              <a:schemeClr val="tx1"/>
            </a:solidFill>
            <a:prstDash val="sysDash"/>
          </a:ln>
        </p:spPr>
        <p:txBody>
          <a:bodyPr wrap="square" rtlCol="0">
            <a:spAutoFit/>
          </a:bodyPr>
          <a:lstStyle/>
          <a:p>
            <a:endParaRPr lang="de-AT" sz="800" dirty="0"/>
          </a:p>
        </p:txBody>
      </p:sp>
      <p:sp>
        <p:nvSpPr>
          <p:cNvPr id="17" name="Textfeld 16">
            <a:extLst>
              <a:ext uri="{FF2B5EF4-FFF2-40B4-BE49-F238E27FC236}">
                <a16:creationId xmlns:a16="http://schemas.microsoft.com/office/drawing/2014/main" id="{368B8111-A4E8-4E4F-B055-31E0CA722AB9}"/>
              </a:ext>
            </a:extLst>
          </p:cNvPr>
          <p:cNvSpPr txBox="1"/>
          <p:nvPr/>
        </p:nvSpPr>
        <p:spPr>
          <a:xfrm>
            <a:off x="5508243" y="3409138"/>
            <a:ext cx="3856035" cy="379656"/>
          </a:xfrm>
          <a:prstGeom prst="rect">
            <a:avLst/>
          </a:prstGeom>
          <a:solidFill>
            <a:schemeClr val="bg2"/>
          </a:solidFill>
          <a:ln>
            <a:solidFill>
              <a:schemeClr val="tx1"/>
            </a:solidFill>
          </a:ln>
        </p:spPr>
        <p:txBody>
          <a:bodyPr wrap="square" rtlCol="0">
            <a:spAutoFit/>
          </a:bodyPr>
          <a:lstStyle/>
          <a:p>
            <a:pPr algn="ctr"/>
            <a:r>
              <a:rPr lang="de-AT" sz="1867" b="1" dirty="0">
                <a:solidFill>
                  <a:srgbClr val="FF0000"/>
                </a:solidFill>
              </a:rPr>
              <a:t>Day </a:t>
            </a:r>
            <a:r>
              <a:rPr lang="de-AT" sz="1867" b="1" dirty="0" err="1">
                <a:solidFill>
                  <a:srgbClr val="FF0000"/>
                </a:solidFill>
              </a:rPr>
              <a:t>ahead</a:t>
            </a:r>
            <a:r>
              <a:rPr lang="de-AT" sz="1867" b="1" dirty="0">
                <a:solidFill>
                  <a:srgbClr val="FF0000"/>
                </a:solidFill>
              </a:rPr>
              <a:t> Preise des Jahres 2020 </a:t>
            </a:r>
          </a:p>
        </p:txBody>
      </p:sp>
      <p:sp>
        <p:nvSpPr>
          <p:cNvPr id="20" name="Textfeld 19">
            <a:extLst>
              <a:ext uri="{FF2B5EF4-FFF2-40B4-BE49-F238E27FC236}">
                <a16:creationId xmlns:a16="http://schemas.microsoft.com/office/drawing/2014/main" id="{1502BF5D-D2F1-453C-9F2E-AEF90379C82A}"/>
              </a:ext>
            </a:extLst>
          </p:cNvPr>
          <p:cNvSpPr txBox="1"/>
          <p:nvPr/>
        </p:nvSpPr>
        <p:spPr>
          <a:xfrm>
            <a:off x="5508243" y="1175233"/>
            <a:ext cx="3856036" cy="379656"/>
          </a:xfrm>
          <a:prstGeom prst="rect">
            <a:avLst/>
          </a:prstGeom>
          <a:solidFill>
            <a:schemeClr val="bg2"/>
          </a:solidFill>
          <a:ln>
            <a:solidFill>
              <a:schemeClr val="tx1"/>
            </a:solidFill>
          </a:ln>
        </p:spPr>
        <p:txBody>
          <a:bodyPr wrap="square" rtlCol="0">
            <a:spAutoFit/>
          </a:bodyPr>
          <a:lstStyle/>
          <a:p>
            <a:pPr algn="ctr"/>
            <a:r>
              <a:rPr lang="de-AT" sz="1867" b="1" dirty="0">
                <a:solidFill>
                  <a:schemeClr val="accent2">
                    <a:lumMod val="75000"/>
                  </a:schemeClr>
                </a:solidFill>
              </a:rPr>
              <a:t>Anzulegender Wert</a:t>
            </a:r>
          </a:p>
        </p:txBody>
      </p:sp>
      <p:sp>
        <p:nvSpPr>
          <p:cNvPr id="25" name="Textfeld 24">
            <a:extLst>
              <a:ext uri="{FF2B5EF4-FFF2-40B4-BE49-F238E27FC236}">
                <a16:creationId xmlns:a16="http://schemas.microsoft.com/office/drawing/2014/main" id="{E0E41FA9-6678-4860-BF34-C513E1D24AA7}"/>
              </a:ext>
            </a:extLst>
          </p:cNvPr>
          <p:cNvSpPr txBox="1"/>
          <p:nvPr/>
        </p:nvSpPr>
        <p:spPr>
          <a:xfrm>
            <a:off x="5508243" y="4348355"/>
            <a:ext cx="3856037" cy="379656"/>
          </a:xfrm>
          <a:prstGeom prst="rect">
            <a:avLst/>
          </a:prstGeom>
          <a:solidFill>
            <a:schemeClr val="bg2"/>
          </a:solidFill>
          <a:ln>
            <a:solidFill>
              <a:schemeClr val="tx1"/>
            </a:solidFill>
          </a:ln>
        </p:spPr>
        <p:txBody>
          <a:bodyPr wrap="square" rtlCol="0">
            <a:spAutoFit/>
          </a:bodyPr>
          <a:lstStyle/>
          <a:p>
            <a:pPr algn="ctr"/>
            <a:r>
              <a:rPr lang="de-AT" sz="1867" b="1" dirty="0">
                <a:solidFill>
                  <a:schemeClr val="accent6">
                    <a:lumMod val="50000"/>
                  </a:schemeClr>
                </a:solidFill>
              </a:rPr>
              <a:t>Jahresreferenzmarktpreis Jahr 2020  </a:t>
            </a:r>
          </a:p>
        </p:txBody>
      </p:sp>
      <p:sp>
        <p:nvSpPr>
          <p:cNvPr id="26" name="Textfeld 25">
            <a:extLst>
              <a:ext uri="{FF2B5EF4-FFF2-40B4-BE49-F238E27FC236}">
                <a16:creationId xmlns:a16="http://schemas.microsoft.com/office/drawing/2014/main" id="{3268B3F3-2ABC-46C3-99EA-8B01077744E6}"/>
              </a:ext>
            </a:extLst>
          </p:cNvPr>
          <p:cNvSpPr txBox="1"/>
          <p:nvPr/>
        </p:nvSpPr>
        <p:spPr>
          <a:xfrm>
            <a:off x="488443" y="106679"/>
            <a:ext cx="8376184" cy="954300"/>
          </a:xfrm>
          <a:prstGeom prst="rect">
            <a:avLst/>
          </a:prstGeom>
          <a:solidFill>
            <a:schemeClr val="bg2"/>
          </a:solidFill>
          <a:ln w="19050">
            <a:solidFill>
              <a:schemeClr val="tx1"/>
            </a:solidFill>
          </a:ln>
        </p:spPr>
        <p:txBody>
          <a:bodyPr wrap="square" rtlCol="0">
            <a:spAutoFit/>
          </a:bodyPr>
          <a:lstStyle/>
          <a:p>
            <a:r>
              <a:rPr lang="de-AT" sz="1867" b="1" u="sng" dirty="0"/>
              <a:t>Beispiel EAG: Marktprämienmodell</a:t>
            </a:r>
          </a:p>
          <a:p>
            <a:r>
              <a:rPr lang="de-AT" sz="1867" b="1" dirty="0"/>
              <a:t>Beispiel: Vertrag mit Händler auf Basis </a:t>
            </a:r>
            <a:r>
              <a:rPr lang="de-AT" sz="1867" b="1" dirty="0" err="1"/>
              <a:t>day</a:t>
            </a:r>
            <a:r>
              <a:rPr lang="de-AT" sz="1867" b="1" dirty="0"/>
              <a:t> </a:t>
            </a:r>
            <a:r>
              <a:rPr lang="de-AT" sz="1867" b="1" dirty="0" err="1"/>
              <a:t>ahead</a:t>
            </a:r>
            <a:r>
              <a:rPr lang="de-AT" sz="1867" b="1" dirty="0"/>
              <a:t> </a:t>
            </a:r>
          </a:p>
          <a:p>
            <a:r>
              <a:rPr lang="de-AT" sz="1867" b="1" dirty="0"/>
              <a:t>(EEX, 2020)</a:t>
            </a:r>
          </a:p>
        </p:txBody>
      </p:sp>
    </p:spTree>
    <p:extLst>
      <p:ext uri="{BB962C8B-B14F-4D97-AF65-F5344CB8AC3E}">
        <p14:creationId xmlns:p14="http://schemas.microsoft.com/office/powerpoint/2010/main" val="13356458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DA0A4D-F1E7-4CD3-8F18-B51E40F9EA23}"/>
              </a:ext>
            </a:extLst>
          </p:cNvPr>
          <p:cNvSpPr>
            <a:spLocks noGrp="1"/>
          </p:cNvSpPr>
          <p:nvPr>
            <p:ph type="title"/>
          </p:nvPr>
        </p:nvSpPr>
        <p:spPr/>
        <p:txBody>
          <a:bodyPr/>
          <a:lstStyle/>
          <a:p>
            <a:endParaRPr lang="de-AT"/>
          </a:p>
        </p:txBody>
      </p:sp>
      <p:sp>
        <p:nvSpPr>
          <p:cNvPr id="3" name="Textplatzhalter 2">
            <a:extLst>
              <a:ext uri="{FF2B5EF4-FFF2-40B4-BE49-F238E27FC236}">
                <a16:creationId xmlns:a16="http://schemas.microsoft.com/office/drawing/2014/main" id="{EFCA8355-2B06-4C87-B474-AFF5845EC6F7}"/>
              </a:ext>
            </a:extLst>
          </p:cNvPr>
          <p:cNvSpPr>
            <a:spLocks noGrp="1"/>
          </p:cNvSpPr>
          <p:nvPr>
            <p:ph type="body" sz="quarter" idx="13"/>
          </p:nvPr>
        </p:nvSpPr>
        <p:spPr/>
        <p:txBody>
          <a:bodyPr/>
          <a:lstStyle/>
          <a:p>
            <a:endParaRPr lang="de-AT"/>
          </a:p>
        </p:txBody>
      </p:sp>
      <p:sp>
        <p:nvSpPr>
          <p:cNvPr id="4" name="Foliennummernplatzhalter 3">
            <a:extLst>
              <a:ext uri="{FF2B5EF4-FFF2-40B4-BE49-F238E27FC236}">
                <a16:creationId xmlns:a16="http://schemas.microsoft.com/office/drawing/2014/main" id="{1986933F-2E40-4F68-B4F9-2D77C2677910}"/>
              </a:ext>
            </a:extLst>
          </p:cNvPr>
          <p:cNvSpPr>
            <a:spLocks noGrp="1"/>
          </p:cNvSpPr>
          <p:nvPr>
            <p:ph type="sldNum" sz="quarter" idx="12"/>
          </p:nvPr>
        </p:nvSpPr>
        <p:spPr>
          <a:xfrm>
            <a:off x="10117777" y="6503396"/>
            <a:ext cx="1086029" cy="266700"/>
          </a:xfrm>
        </p:spPr>
        <p:txBody>
          <a:bodyPr/>
          <a:lstStyle/>
          <a:p>
            <a:fld id="{1206269C-C24E-4E80-9A4B-E7E19BB59A67}" type="slidenum">
              <a:rPr lang="de-AT" smtClean="0"/>
              <a:pPr/>
              <a:t>15</a:t>
            </a:fld>
            <a:endParaRPr lang="de-AT" dirty="0"/>
          </a:p>
        </p:txBody>
      </p:sp>
      <p:pic>
        <p:nvPicPr>
          <p:cNvPr id="5" name="Grafik 4">
            <a:extLst>
              <a:ext uri="{FF2B5EF4-FFF2-40B4-BE49-F238E27FC236}">
                <a16:creationId xmlns:a16="http://schemas.microsoft.com/office/drawing/2014/main" id="{B11B6CE4-366A-44B4-90EE-CD51E50A2AA9}"/>
              </a:ext>
            </a:extLst>
          </p:cNvPr>
          <p:cNvPicPr>
            <a:picLocks noChangeAspect="1"/>
          </p:cNvPicPr>
          <p:nvPr/>
        </p:nvPicPr>
        <p:blipFill>
          <a:blip r:embed="rId2"/>
          <a:stretch>
            <a:fillRect/>
          </a:stretch>
        </p:blipFill>
        <p:spPr>
          <a:xfrm>
            <a:off x="0" y="1054780"/>
            <a:ext cx="12192000" cy="5283688"/>
          </a:xfrm>
          <a:prstGeom prst="rect">
            <a:avLst/>
          </a:prstGeom>
        </p:spPr>
      </p:pic>
      <p:sp>
        <p:nvSpPr>
          <p:cNvPr id="9" name="Titel 1">
            <a:extLst>
              <a:ext uri="{FF2B5EF4-FFF2-40B4-BE49-F238E27FC236}">
                <a16:creationId xmlns:a16="http://schemas.microsoft.com/office/drawing/2014/main" id="{430C6B12-AE19-B269-D8E9-D559E1BA70FF}"/>
              </a:ext>
            </a:extLst>
          </p:cNvPr>
          <p:cNvSpPr txBox="1">
            <a:spLocks/>
          </p:cNvSpPr>
          <p:nvPr/>
        </p:nvSpPr>
        <p:spPr>
          <a:xfrm>
            <a:off x="388973" y="286604"/>
            <a:ext cx="10638033" cy="829455"/>
          </a:xfrm>
          <a:prstGeom prst="rect">
            <a:avLst/>
          </a:prstGeom>
          <a:solidFill>
            <a:schemeClr val="bg2"/>
          </a:solidFill>
        </p:spPr>
        <p:txBody>
          <a:bodyPr vert="horz" wrap="none" lIns="0" tIns="0" rIns="0" bIns="0" rtlCol="0" anchor="t" anchorCtr="0">
            <a:noAutofit/>
          </a:bodyPr>
          <a:lstStyle>
            <a:lvl1pPr algn="l" defTabSz="914400" rtl="0" eaLnBrk="1" latinLnBrk="0" hangingPunct="1">
              <a:lnSpc>
                <a:spcPts val="3000"/>
              </a:lnSpc>
              <a:spcBef>
                <a:spcPct val="0"/>
              </a:spcBef>
              <a:buNone/>
              <a:defRPr sz="2400" b="1" kern="1200">
                <a:solidFill>
                  <a:schemeClr val="tx2"/>
                </a:solidFill>
                <a:latin typeface="Calibri" panose="020F0502020204030204" pitchFamily="34" charset="0"/>
                <a:ea typeface="+mj-ea"/>
                <a:cs typeface="Calibri" panose="020F0502020204030204" pitchFamily="34" charset="0"/>
              </a:defRPr>
            </a:lvl1pPr>
          </a:lstStyle>
          <a:p>
            <a:r>
              <a:rPr lang="de-AT" sz="3600" b="0" dirty="0"/>
              <a:t>Day </a:t>
            </a:r>
            <a:r>
              <a:rPr lang="de-AT" sz="3600" b="0" dirty="0" err="1"/>
              <a:t>ahead</a:t>
            </a:r>
            <a:r>
              <a:rPr lang="de-AT" sz="3600" b="0" dirty="0"/>
              <a:t>-Preise &amp; Referenzmarktpreis 2021 sowie daraus </a:t>
            </a:r>
          </a:p>
          <a:p>
            <a:r>
              <a:rPr lang="de-AT" sz="3600" b="0" dirty="0"/>
              <a:t>abgeleitete zu gewährende Marktprämie [Spot AT 2021]</a:t>
            </a:r>
          </a:p>
        </p:txBody>
      </p:sp>
      <p:cxnSp>
        <p:nvCxnSpPr>
          <p:cNvPr id="11" name="Gerader Verbinder 10">
            <a:extLst>
              <a:ext uri="{FF2B5EF4-FFF2-40B4-BE49-F238E27FC236}">
                <a16:creationId xmlns:a16="http://schemas.microsoft.com/office/drawing/2014/main" id="{90DD3F17-EC56-40F6-976F-6E0159BADE36}"/>
              </a:ext>
            </a:extLst>
          </p:cNvPr>
          <p:cNvCxnSpPr>
            <a:cxnSpLocks/>
          </p:cNvCxnSpPr>
          <p:nvPr/>
        </p:nvCxnSpPr>
        <p:spPr>
          <a:xfrm>
            <a:off x="422223" y="3926978"/>
            <a:ext cx="11514853"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extfeld 11">
            <a:extLst>
              <a:ext uri="{FF2B5EF4-FFF2-40B4-BE49-F238E27FC236}">
                <a16:creationId xmlns:a16="http://schemas.microsoft.com/office/drawing/2014/main" id="{E7DF0B19-16C7-461E-BD7A-DDDCB074CBE7}"/>
              </a:ext>
            </a:extLst>
          </p:cNvPr>
          <p:cNvSpPr txBox="1"/>
          <p:nvPr/>
        </p:nvSpPr>
        <p:spPr>
          <a:xfrm>
            <a:off x="719669" y="3456555"/>
            <a:ext cx="3351095" cy="379656"/>
          </a:xfrm>
          <a:prstGeom prst="rect">
            <a:avLst/>
          </a:prstGeom>
          <a:solidFill>
            <a:schemeClr val="tx2"/>
          </a:solidFill>
          <a:ln>
            <a:solidFill>
              <a:schemeClr val="tx1"/>
            </a:solidFill>
          </a:ln>
        </p:spPr>
        <p:txBody>
          <a:bodyPr wrap="square" rtlCol="0">
            <a:spAutoFit/>
          </a:bodyPr>
          <a:lstStyle/>
          <a:p>
            <a:r>
              <a:rPr lang="de-AT" sz="1867" b="1" dirty="0">
                <a:solidFill>
                  <a:schemeClr val="accent1"/>
                </a:solidFill>
              </a:rPr>
              <a:t>Bsp. für anzulegender Wert</a:t>
            </a:r>
          </a:p>
        </p:txBody>
      </p:sp>
      <p:cxnSp>
        <p:nvCxnSpPr>
          <p:cNvPr id="13" name="Gerader Verbinder 12">
            <a:extLst>
              <a:ext uri="{FF2B5EF4-FFF2-40B4-BE49-F238E27FC236}">
                <a16:creationId xmlns:a16="http://schemas.microsoft.com/office/drawing/2014/main" id="{300ACED3-8BDB-471A-974D-1295DCA24E51}"/>
              </a:ext>
            </a:extLst>
          </p:cNvPr>
          <p:cNvCxnSpPr>
            <a:cxnSpLocks/>
          </p:cNvCxnSpPr>
          <p:nvPr/>
        </p:nvCxnSpPr>
        <p:spPr>
          <a:xfrm>
            <a:off x="465874" y="5068725"/>
            <a:ext cx="11454577" cy="0"/>
          </a:xfrm>
          <a:prstGeom prst="line">
            <a:avLst/>
          </a:prstGeom>
          <a:ln w="254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14" name="Textfeld 13">
            <a:extLst>
              <a:ext uri="{FF2B5EF4-FFF2-40B4-BE49-F238E27FC236}">
                <a16:creationId xmlns:a16="http://schemas.microsoft.com/office/drawing/2014/main" id="{7C3C95E4-A5C5-41A2-BC9B-2A07F6EC19EC}"/>
              </a:ext>
            </a:extLst>
          </p:cNvPr>
          <p:cNvSpPr txBox="1"/>
          <p:nvPr/>
        </p:nvSpPr>
        <p:spPr>
          <a:xfrm>
            <a:off x="720002" y="4642382"/>
            <a:ext cx="2797996" cy="666977"/>
          </a:xfrm>
          <a:prstGeom prst="rect">
            <a:avLst/>
          </a:prstGeom>
          <a:solidFill>
            <a:schemeClr val="bg2"/>
          </a:solidFill>
          <a:ln>
            <a:solidFill>
              <a:schemeClr val="tx1"/>
            </a:solidFill>
          </a:ln>
        </p:spPr>
        <p:txBody>
          <a:bodyPr wrap="square" rtlCol="0">
            <a:spAutoFit/>
          </a:bodyPr>
          <a:lstStyle/>
          <a:p>
            <a:r>
              <a:rPr lang="de-AT" sz="1867" b="1" dirty="0">
                <a:solidFill>
                  <a:schemeClr val="accent6">
                    <a:lumMod val="50000"/>
                  </a:schemeClr>
                </a:solidFill>
              </a:rPr>
              <a:t>Referenzmarktpreis 2021: 10,69 € ct</a:t>
            </a:r>
          </a:p>
        </p:txBody>
      </p:sp>
    </p:spTree>
    <p:extLst>
      <p:ext uri="{BB962C8B-B14F-4D97-AF65-F5344CB8AC3E}">
        <p14:creationId xmlns:p14="http://schemas.microsoft.com/office/powerpoint/2010/main" val="16072202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0B5BD4-6B0D-1218-6A74-E549E89A33F4}"/>
              </a:ext>
            </a:extLst>
          </p:cNvPr>
          <p:cNvSpPr>
            <a:spLocks noGrp="1"/>
          </p:cNvSpPr>
          <p:nvPr>
            <p:ph type="title"/>
          </p:nvPr>
        </p:nvSpPr>
        <p:spPr>
          <a:xfrm>
            <a:off x="1097280" y="228104"/>
            <a:ext cx="10058400" cy="1035432"/>
          </a:xfrm>
        </p:spPr>
        <p:txBody>
          <a:bodyPr/>
          <a:lstStyle/>
          <a:p>
            <a:r>
              <a:rPr lang="de-AT" dirty="0"/>
              <a:t>EAG: Antragstellung Marktprämie</a:t>
            </a:r>
          </a:p>
        </p:txBody>
      </p:sp>
      <p:sp>
        <p:nvSpPr>
          <p:cNvPr id="4" name="Foliennummernplatzhalter 3">
            <a:extLst>
              <a:ext uri="{FF2B5EF4-FFF2-40B4-BE49-F238E27FC236}">
                <a16:creationId xmlns:a16="http://schemas.microsoft.com/office/drawing/2014/main" id="{8158E61A-488D-F1B2-2ADE-A241EF6C5457}"/>
              </a:ext>
            </a:extLst>
          </p:cNvPr>
          <p:cNvSpPr>
            <a:spLocks noGrp="1"/>
          </p:cNvSpPr>
          <p:nvPr>
            <p:ph type="sldNum" sz="quarter" idx="12"/>
          </p:nvPr>
        </p:nvSpPr>
        <p:spPr/>
        <p:txBody>
          <a:bodyPr/>
          <a:lstStyle/>
          <a:p>
            <a:fld id="{0DC0DA7A-5040-45A5-8CF3-7F79414BEB87}" type="slidenum">
              <a:rPr lang="de-AT" smtClean="0"/>
              <a:t>16</a:t>
            </a:fld>
            <a:endParaRPr lang="de-AT" dirty="0"/>
          </a:p>
        </p:txBody>
      </p:sp>
      <p:sp>
        <p:nvSpPr>
          <p:cNvPr id="5" name="Inhaltsplatzhalter 4">
            <a:extLst>
              <a:ext uri="{FF2B5EF4-FFF2-40B4-BE49-F238E27FC236}">
                <a16:creationId xmlns:a16="http://schemas.microsoft.com/office/drawing/2014/main" id="{354C4D29-5C1D-41B4-E94C-2949D318A011}"/>
              </a:ext>
            </a:extLst>
          </p:cNvPr>
          <p:cNvSpPr>
            <a:spLocks noGrp="1"/>
          </p:cNvSpPr>
          <p:nvPr>
            <p:ph idx="1"/>
          </p:nvPr>
        </p:nvSpPr>
        <p:spPr>
          <a:xfrm>
            <a:off x="7698768" y="1717881"/>
            <a:ext cx="4253240" cy="4287559"/>
          </a:xfrm>
          <a:ln>
            <a:solidFill>
              <a:schemeClr val="tx1"/>
            </a:solidFill>
          </a:ln>
        </p:spPr>
        <p:txBody>
          <a:bodyPr/>
          <a:lstStyle/>
          <a:p>
            <a:pPr marL="92075" indent="0">
              <a:buNone/>
            </a:pPr>
            <a:r>
              <a:rPr lang="de-AT" dirty="0">
                <a:hlinkClick r:id="rId2"/>
              </a:rPr>
              <a:t>https://www.eag-abwicklungsstelle.at/</a:t>
            </a:r>
            <a:endParaRPr lang="de-AT" dirty="0"/>
          </a:p>
          <a:p>
            <a:pPr marL="549275" indent="-457200">
              <a:buFont typeface="+mj-lt"/>
              <a:buAutoNum type="arabicPeriod"/>
            </a:pPr>
            <a:r>
              <a:rPr lang="de-AT" dirty="0"/>
              <a:t>So geht Einreichen</a:t>
            </a:r>
          </a:p>
          <a:p>
            <a:pPr marL="549275" indent="-457200">
              <a:buFont typeface="+mj-lt"/>
              <a:buAutoNum type="arabicPeriod"/>
            </a:pPr>
            <a:r>
              <a:rPr lang="de-AT" dirty="0"/>
              <a:t>Richtige Förderung finden</a:t>
            </a:r>
          </a:p>
          <a:p>
            <a:pPr marL="549275" indent="-457200">
              <a:buFont typeface="+mj-lt"/>
              <a:buAutoNum type="arabicPeriod"/>
            </a:pPr>
            <a:r>
              <a:rPr lang="de-AT" dirty="0"/>
              <a:t>Förderung auswählen</a:t>
            </a:r>
          </a:p>
          <a:p>
            <a:pPr marL="549275" indent="-457200">
              <a:buFont typeface="+mj-lt"/>
              <a:buAutoNum type="arabicPeriod"/>
            </a:pPr>
            <a:r>
              <a:rPr lang="de-AT" dirty="0"/>
              <a:t>Antrag auf Marktprämie</a:t>
            </a:r>
          </a:p>
          <a:p>
            <a:pPr marL="549275" indent="-457200">
              <a:buFont typeface="+mj-lt"/>
              <a:buAutoNum type="arabicPeriod"/>
            </a:pPr>
            <a:r>
              <a:rPr lang="de-AT" dirty="0"/>
              <a:t>Biogas</a:t>
            </a:r>
          </a:p>
          <a:p>
            <a:pPr marL="549275" indent="-457200">
              <a:buFont typeface="+mj-lt"/>
              <a:buAutoNum type="arabicPeriod"/>
            </a:pPr>
            <a:r>
              <a:rPr lang="de-DE" dirty="0"/>
              <a:t>J</a:t>
            </a:r>
            <a:r>
              <a:rPr lang="de-AT" dirty="0" err="1"/>
              <a:t>etzt</a:t>
            </a:r>
            <a:r>
              <a:rPr lang="de-AT" dirty="0"/>
              <a:t> Antrag einreichen</a:t>
            </a:r>
          </a:p>
          <a:p>
            <a:pPr marL="549275" indent="-457200">
              <a:buFont typeface="+mj-lt"/>
              <a:buAutoNum type="arabicPeriod"/>
            </a:pPr>
            <a:r>
              <a:rPr lang="de-AT" dirty="0"/>
              <a:t>Anmelden im EAG Portal</a:t>
            </a:r>
          </a:p>
          <a:p>
            <a:pPr marL="881698" lvl="1" indent="-342900"/>
            <a:r>
              <a:rPr lang="de-AT" dirty="0"/>
              <a:t>Jetzt registrieren</a:t>
            </a:r>
          </a:p>
        </p:txBody>
      </p:sp>
      <p:pic>
        <p:nvPicPr>
          <p:cNvPr id="8" name="Grafik 7">
            <a:extLst>
              <a:ext uri="{FF2B5EF4-FFF2-40B4-BE49-F238E27FC236}">
                <a16:creationId xmlns:a16="http://schemas.microsoft.com/office/drawing/2014/main" id="{7C45BF97-6065-BAC9-35EC-539F230647C2}"/>
              </a:ext>
            </a:extLst>
          </p:cNvPr>
          <p:cNvPicPr>
            <a:picLocks noChangeAspect="1"/>
          </p:cNvPicPr>
          <p:nvPr/>
        </p:nvPicPr>
        <p:blipFill>
          <a:blip r:embed="rId3"/>
          <a:stretch>
            <a:fillRect/>
          </a:stretch>
        </p:blipFill>
        <p:spPr>
          <a:xfrm>
            <a:off x="206738" y="1717881"/>
            <a:ext cx="7291340" cy="4287559"/>
          </a:xfrm>
          <a:prstGeom prst="rect">
            <a:avLst/>
          </a:prstGeom>
        </p:spPr>
      </p:pic>
      <p:cxnSp>
        <p:nvCxnSpPr>
          <p:cNvPr id="6" name="Gerade Verbindung mit Pfeil 5">
            <a:extLst>
              <a:ext uri="{FF2B5EF4-FFF2-40B4-BE49-F238E27FC236}">
                <a16:creationId xmlns:a16="http://schemas.microsoft.com/office/drawing/2014/main" id="{0B543A70-20D5-433A-976C-59EDDAED9C09}"/>
              </a:ext>
            </a:extLst>
          </p:cNvPr>
          <p:cNvCxnSpPr/>
          <p:nvPr/>
        </p:nvCxnSpPr>
        <p:spPr>
          <a:xfrm flipH="1" flipV="1">
            <a:off x="6179419" y="2800952"/>
            <a:ext cx="96253" cy="628048"/>
          </a:xfrm>
          <a:prstGeom prst="straightConnector1">
            <a:avLst/>
          </a:prstGeom>
          <a:ln w="3810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7" name="Grafik 6">
            <a:extLst>
              <a:ext uri="{FF2B5EF4-FFF2-40B4-BE49-F238E27FC236}">
                <a16:creationId xmlns:a16="http://schemas.microsoft.com/office/drawing/2014/main" id="{244A29B3-DEA1-4836-B204-A34351B9FAE3}"/>
              </a:ext>
            </a:extLst>
          </p:cNvPr>
          <p:cNvPicPr>
            <a:picLocks noChangeAspect="1"/>
          </p:cNvPicPr>
          <p:nvPr/>
        </p:nvPicPr>
        <p:blipFill>
          <a:blip r:embed="rId4"/>
          <a:stretch>
            <a:fillRect/>
          </a:stretch>
        </p:blipFill>
        <p:spPr>
          <a:xfrm rot="16837617">
            <a:off x="3044462" y="4767361"/>
            <a:ext cx="231668" cy="749873"/>
          </a:xfrm>
          <a:prstGeom prst="rect">
            <a:avLst/>
          </a:prstGeom>
        </p:spPr>
      </p:pic>
    </p:spTree>
    <p:extLst>
      <p:ext uri="{BB962C8B-B14F-4D97-AF65-F5344CB8AC3E}">
        <p14:creationId xmlns:p14="http://schemas.microsoft.com/office/powerpoint/2010/main" val="31921525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1B7ED0-3341-A099-80AA-CB8E83A43E25}"/>
              </a:ext>
            </a:extLst>
          </p:cNvPr>
          <p:cNvSpPr>
            <a:spLocks noGrp="1"/>
          </p:cNvSpPr>
          <p:nvPr>
            <p:ph type="title"/>
          </p:nvPr>
        </p:nvSpPr>
        <p:spPr>
          <a:xfrm>
            <a:off x="1126117" y="413344"/>
            <a:ext cx="10638033" cy="829455"/>
          </a:xfrm>
        </p:spPr>
        <p:txBody>
          <a:bodyPr>
            <a:normAutofit fontScale="90000"/>
          </a:bodyPr>
          <a:lstStyle/>
          <a:p>
            <a:r>
              <a:rPr lang="de-AT" dirty="0"/>
              <a:t>Erneuerbaren-Ausbau-Gesetz (EAG)</a:t>
            </a:r>
            <a:br>
              <a:rPr lang="de-AT" dirty="0"/>
            </a:br>
            <a:r>
              <a:rPr lang="de-AT" dirty="0"/>
              <a:t>Antragstellung EAG-Marktprämie: Zu beachten</a:t>
            </a:r>
          </a:p>
        </p:txBody>
      </p:sp>
      <p:sp>
        <p:nvSpPr>
          <p:cNvPr id="3" name="Inhaltsplatzhalter 2">
            <a:extLst>
              <a:ext uri="{FF2B5EF4-FFF2-40B4-BE49-F238E27FC236}">
                <a16:creationId xmlns:a16="http://schemas.microsoft.com/office/drawing/2014/main" id="{C9674814-058B-27BA-F618-BB50D4E85ED5}"/>
              </a:ext>
            </a:extLst>
          </p:cNvPr>
          <p:cNvSpPr>
            <a:spLocks noGrp="1"/>
          </p:cNvSpPr>
          <p:nvPr>
            <p:ph idx="1"/>
          </p:nvPr>
        </p:nvSpPr>
        <p:spPr>
          <a:xfrm>
            <a:off x="864524" y="1396539"/>
            <a:ext cx="10899626" cy="4920372"/>
          </a:xfrm>
        </p:spPr>
        <p:txBody>
          <a:bodyPr>
            <a:normAutofit/>
          </a:bodyPr>
          <a:lstStyle/>
          <a:p>
            <a:pPr lvl="1">
              <a:lnSpc>
                <a:spcPct val="120000"/>
              </a:lnSpc>
              <a:spcAft>
                <a:spcPts val="600"/>
              </a:spcAft>
            </a:pPr>
            <a:r>
              <a:rPr lang="de-AT" b="0" dirty="0"/>
              <a:t>Alle Genehmigungen müssen vorhanden sein</a:t>
            </a:r>
          </a:p>
          <a:p>
            <a:pPr lvl="1">
              <a:lnSpc>
                <a:spcPct val="120000"/>
              </a:lnSpc>
              <a:spcAft>
                <a:spcPts val="600"/>
              </a:spcAft>
            </a:pPr>
            <a:r>
              <a:rPr lang="de-DE" b="0" dirty="0"/>
              <a:t>Bestätigung zur Entfernung zum Gasnetz (&gt; 10 km technisch geeigneter Anschlusspunkt): § 10 Abs 7</a:t>
            </a:r>
          </a:p>
          <a:p>
            <a:pPr lvl="1">
              <a:lnSpc>
                <a:spcPct val="120000"/>
              </a:lnSpc>
              <a:spcAft>
                <a:spcPts val="600"/>
              </a:spcAft>
            </a:pPr>
            <a:r>
              <a:rPr lang="de-DE" b="0" dirty="0"/>
              <a:t>Einhaltung der Rohstoffvorgaben und Konzept über die Rohstoffversorgung für mind. 5 Jahre</a:t>
            </a:r>
          </a:p>
          <a:p>
            <a:pPr lvl="1">
              <a:lnSpc>
                <a:spcPct val="120000"/>
              </a:lnSpc>
              <a:spcAft>
                <a:spcPts val="600"/>
              </a:spcAft>
            </a:pPr>
            <a:r>
              <a:rPr lang="de-DE" dirty="0" err="1"/>
              <a:t>Zäunungsmaßnahmen</a:t>
            </a:r>
            <a:r>
              <a:rPr lang="de-DE" dirty="0"/>
              <a:t> müssen Reptilien- und Kleinsäuger </a:t>
            </a:r>
            <a:r>
              <a:rPr lang="de-DE" dirty="0" err="1"/>
              <a:t>querbar</a:t>
            </a:r>
            <a:r>
              <a:rPr lang="de-DE" dirty="0"/>
              <a:t> sein (ausgenommen anderslautende </a:t>
            </a:r>
            <a:r>
              <a:rPr lang="de-DE" dirty="0" err="1"/>
              <a:t>Bescheidvorgaben</a:t>
            </a:r>
            <a:r>
              <a:rPr lang="de-DE" dirty="0"/>
              <a:t>)</a:t>
            </a:r>
          </a:p>
          <a:p>
            <a:pPr lvl="1">
              <a:lnSpc>
                <a:spcPct val="120000"/>
              </a:lnSpc>
              <a:spcAft>
                <a:spcPts val="600"/>
              </a:spcAft>
            </a:pPr>
            <a:r>
              <a:rPr lang="de-DE" b="0" dirty="0"/>
              <a:t>Wärmemengenzähler (geeicht)</a:t>
            </a:r>
          </a:p>
          <a:p>
            <a:pPr lvl="1">
              <a:lnSpc>
                <a:spcPct val="120000"/>
              </a:lnSpc>
              <a:spcAft>
                <a:spcPts val="600"/>
              </a:spcAft>
            </a:pPr>
            <a:r>
              <a:rPr lang="de-DE" b="0" dirty="0"/>
              <a:t>Gutachten bzgl. Brennstoffnutzungsgrad (Wirtschaftsprüfer bzw. Ziviltechniker)</a:t>
            </a:r>
          </a:p>
          <a:p>
            <a:pPr>
              <a:lnSpc>
                <a:spcPct val="120000"/>
              </a:lnSpc>
              <a:spcAft>
                <a:spcPts val="600"/>
              </a:spcAft>
              <a:buFont typeface="Wingdings" panose="05000000000000000000" pitchFamily="2" charset="2"/>
              <a:buChar char="§"/>
            </a:pPr>
            <a:endParaRPr lang="de-AT" b="0" dirty="0"/>
          </a:p>
        </p:txBody>
      </p:sp>
      <p:sp>
        <p:nvSpPr>
          <p:cNvPr id="4" name="Foliennummernplatzhalter 3">
            <a:extLst>
              <a:ext uri="{FF2B5EF4-FFF2-40B4-BE49-F238E27FC236}">
                <a16:creationId xmlns:a16="http://schemas.microsoft.com/office/drawing/2014/main" id="{EF22E9B9-A5C7-A8E0-9C95-8371886CA34D}"/>
              </a:ext>
            </a:extLst>
          </p:cNvPr>
          <p:cNvSpPr>
            <a:spLocks noGrp="1"/>
          </p:cNvSpPr>
          <p:nvPr>
            <p:ph type="sldNum" sz="quarter" idx="12"/>
          </p:nvPr>
        </p:nvSpPr>
        <p:spPr/>
        <p:txBody>
          <a:bodyPr/>
          <a:lstStyle/>
          <a:p>
            <a:pPr defTabSz="1219170">
              <a:defRPr/>
            </a:pPr>
            <a:fld id="{0DC0DA7A-5040-45A5-8CF3-7F79414BEB87}" type="slidenum">
              <a:rPr lang="de-AT"/>
              <a:pPr defTabSz="1219170">
                <a:defRPr/>
              </a:pPr>
              <a:t>17</a:t>
            </a:fld>
            <a:endParaRPr lang="de-AT" dirty="0"/>
          </a:p>
        </p:txBody>
      </p:sp>
    </p:spTree>
    <p:extLst>
      <p:ext uri="{BB962C8B-B14F-4D97-AF65-F5344CB8AC3E}">
        <p14:creationId xmlns:p14="http://schemas.microsoft.com/office/powerpoint/2010/main" val="20495064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afik 10">
            <a:extLst>
              <a:ext uri="{FF2B5EF4-FFF2-40B4-BE49-F238E27FC236}">
                <a16:creationId xmlns:a16="http://schemas.microsoft.com/office/drawing/2014/main" id="{4BCF760E-7F3C-40A9-8E81-D53964199C4D}"/>
              </a:ext>
            </a:extLst>
          </p:cNvPr>
          <p:cNvPicPr>
            <a:picLocks noChangeAspect="1"/>
          </p:cNvPicPr>
          <p:nvPr/>
        </p:nvPicPr>
        <p:blipFill rotWithShape="1">
          <a:blip r:embed="rId2"/>
          <a:srcRect l="16353" t="37209" r="17522" b="4849"/>
          <a:stretch/>
        </p:blipFill>
        <p:spPr>
          <a:xfrm>
            <a:off x="299740" y="2228850"/>
            <a:ext cx="5500985" cy="3235327"/>
          </a:xfrm>
          <a:prstGeom prst="rect">
            <a:avLst/>
          </a:prstGeom>
        </p:spPr>
      </p:pic>
      <p:pic>
        <p:nvPicPr>
          <p:cNvPr id="12" name="Inhaltsplatzhalter 5">
            <a:extLst>
              <a:ext uri="{FF2B5EF4-FFF2-40B4-BE49-F238E27FC236}">
                <a16:creationId xmlns:a16="http://schemas.microsoft.com/office/drawing/2014/main" id="{8A0F6F5B-800F-41D6-A8B6-85BC989A8802}"/>
              </a:ext>
            </a:extLst>
          </p:cNvPr>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15666" t="36735" r="17058" b="4649"/>
          <a:stretch/>
        </p:blipFill>
        <p:spPr>
          <a:xfrm>
            <a:off x="5800725" y="2228850"/>
            <a:ext cx="6096000" cy="3235326"/>
          </a:xfrm>
        </p:spPr>
      </p:pic>
      <p:sp>
        <p:nvSpPr>
          <p:cNvPr id="2" name="Titel 1">
            <a:extLst>
              <a:ext uri="{FF2B5EF4-FFF2-40B4-BE49-F238E27FC236}">
                <a16:creationId xmlns:a16="http://schemas.microsoft.com/office/drawing/2014/main" id="{759D9337-5461-7AC6-BB13-2C00C24306DB}"/>
              </a:ext>
            </a:extLst>
          </p:cNvPr>
          <p:cNvSpPr>
            <a:spLocks noGrp="1"/>
          </p:cNvSpPr>
          <p:nvPr>
            <p:ph type="title"/>
          </p:nvPr>
        </p:nvSpPr>
        <p:spPr>
          <a:xfrm>
            <a:off x="1126118" y="468546"/>
            <a:ext cx="10638033" cy="829455"/>
          </a:xfrm>
        </p:spPr>
        <p:txBody>
          <a:bodyPr>
            <a:normAutofit fontScale="90000"/>
          </a:bodyPr>
          <a:lstStyle/>
          <a:p>
            <a:r>
              <a:rPr lang="de-AT" dirty="0"/>
              <a:t>Beantragung der Marktprämie: Einreichmaske </a:t>
            </a:r>
            <a:br>
              <a:rPr lang="de-AT" dirty="0"/>
            </a:br>
            <a:r>
              <a:rPr lang="de-AT" dirty="0">
                <a:hlinkClick r:id="rId4"/>
              </a:rPr>
              <a:t>https://www.eag-abwicklungsstelle.at/</a:t>
            </a:r>
            <a:endParaRPr lang="de-AT" dirty="0"/>
          </a:p>
        </p:txBody>
      </p:sp>
      <p:sp>
        <p:nvSpPr>
          <p:cNvPr id="4" name="Foliennummernplatzhalter 3">
            <a:extLst>
              <a:ext uri="{FF2B5EF4-FFF2-40B4-BE49-F238E27FC236}">
                <a16:creationId xmlns:a16="http://schemas.microsoft.com/office/drawing/2014/main" id="{8E734135-CDA2-AFA2-2A3D-03018DC1DEC2}"/>
              </a:ext>
            </a:extLst>
          </p:cNvPr>
          <p:cNvSpPr>
            <a:spLocks noGrp="1"/>
          </p:cNvSpPr>
          <p:nvPr>
            <p:ph type="sldNum" sz="quarter" idx="12"/>
          </p:nvPr>
        </p:nvSpPr>
        <p:spPr/>
        <p:txBody>
          <a:bodyPr/>
          <a:lstStyle/>
          <a:p>
            <a:fld id="{0DC0DA7A-5040-45A5-8CF3-7F79414BEB87}" type="slidenum">
              <a:rPr lang="de-AT" smtClean="0"/>
              <a:t>18</a:t>
            </a:fld>
            <a:endParaRPr lang="de-AT"/>
          </a:p>
        </p:txBody>
      </p:sp>
      <p:pic>
        <p:nvPicPr>
          <p:cNvPr id="13" name="Grafik 12">
            <a:extLst>
              <a:ext uri="{FF2B5EF4-FFF2-40B4-BE49-F238E27FC236}">
                <a16:creationId xmlns:a16="http://schemas.microsoft.com/office/drawing/2014/main" id="{ADE91BF6-B2CC-4D26-8838-A3505D49379C}"/>
              </a:ext>
            </a:extLst>
          </p:cNvPr>
          <p:cNvPicPr>
            <a:picLocks noChangeAspect="1"/>
          </p:cNvPicPr>
          <p:nvPr/>
        </p:nvPicPr>
        <p:blipFill>
          <a:blip r:embed="rId5"/>
          <a:stretch>
            <a:fillRect/>
          </a:stretch>
        </p:blipFill>
        <p:spPr>
          <a:xfrm>
            <a:off x="1864857" y="3429000"/>
            <a:ext cx="2689454" cy="180975"/>
          </a:xfrm>
          <a:prstGeom prst="rect">
            <a:avLst/>
          </a:prstGeom>
        </p:spPr>
      </p:pic>
    </p:spTree>
    <p:extLst>
      <p:ext uri="{BB962C8B-B14F-4D97-AF65-F5344CB8AC3E}">
        <p14:creationId xmlns:p14="http://schemas.microsoft.com/office/powerpoint/2010/main" val="29543300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9D9337-5461-7AC6-BB13-2C00C24306DB}"/>
              </a:ext>
            </a:extLst>
          </p:cNvPr>
          <p:cNvSpPr>
            <a:spLocks noGrp="1"/>
          </p:cNvSpPr>
          <p:nvPr>
            <p:ph type="title"/>
          </p:nvPr>
        </p:nvSpPr>
        <p:spPr>
          <a:xfrm>
            <a:off x="1097280" y="451013"/>
            <a:ext cx="10638033" cy="829455"/>
          </a:xfrm>
        </p:spPr>
        <p:txBody>
          <a:bodyPr>
            <a:normAutofit fontScale="90000"/>
          </a:bodyPr>
          <a:lstStyle/>
          <a:p>
            <a:r>
              <a:rPr lang="de-AT" dirty="0"/>
              <a:t>Beantragung der Marktprämie: Einreichmaske </a:t>
            </a:r>
            <a:br>
              <a:rPr lang="de-AT" dirty="0"/>
            </a:br>
            <a:r>
              <a:rPr lang="de-AT" dirty="0">
                <a:hlinkClick r:id="rId2"/>
              </a:rPr>
              <a:t>https://www.eag-abwicklungsstelle.at/</a:t>
            </a:r>
            <a:endParaRPr lang="de-AT" dirty="0"/>
          </a:p>
        </p:txBody>
      </p:sp>
      <p:sp>
        <p:nvSpPr>
          <p:cNvPr id="4" name="Foliennummernplatzhalter 3">
            <a:extLst>
              <a:ext uri="{FF2B5EF4-FFF2-40B4-BE49-F238E27FC236}">
                <a16:creationId xmlns:a16="http://schemas.microsoft.com/office/drawing/2014/main" id="{8E734135-CDA2-AFA2-2A3D-03018DC1DEC2}"/>
              </a:ext>
            </a:extLst>
          </p:cNvPr>
          <p:cNvSpPr>
            <a:spLocks noGrp="1"/>
          </p:cNvSpPr>
          <p:nvPr>
            <p:ph type="sldNum" sz="quarter" idx="12"/>
          </p:nvPr>
        </p:nvSpPr>
        <p:spPr/>
        <p:txBody>
          <a:bodyPr/>
          <a:lstStyle/>
          <a:p>
            <a:fld id="{0DC0DA7A-5040-45A5-8CF3-7F79414BEB87}" type="slidenum">
              <a:rPr lang="de-AT" smtClean="0"/>
              <a:t>19</a:t>
            </a:fld>
            <a:endParaRPr lang="de-AT"/>
          </a:p>
        </p:txBody>
      </p:sp>
      <p:pic>
        <p:nvPicPr>
          <p:cNvPr id="5" name="Inhaltsplatzhalter 5">
            <a:extLst>
              <a:ext uri="{FF2B5EF4-FFF2-40B4-BE49-F238E27FC236}">
                <a16:creationId xmlns:a16="http://schemas.microsoft.com/office/drawing/2014/main" id="{A36C0918-7B32-46F3-98F7-CED717C4CCD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5167" t="28085" r="18011" b="4233"/>
          <a:stretch/>
        </p:blipFill>
        <p:spPr>
          <a:xfrm>
            <a:off x="2315935" y="1716500"/>
            <a:ext cx="7560129" cy="4307253"/>
          </a:xfrm>
          <a:prstGeom prst="rect">
            <a:avLst/>
          </a:prstGeom>
        </p:spPr>
      </p:pic>
    </p:spTree>
    <p:extLst>
      <p:ext uri="{BB962C8B-B14F-4D97-AF65-F5344CB8AC3E}">
        <p14:creationId xmlns:p14="http://schemas.microsoft.com/office/powerpoint/2010/main" val="31246170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63A547-9D1C-41B2-9FF0-4A9ED7598416}"/>
              </a:ext>
            </a:extLst>
          </p:cNvPr>
          <p:cNvSpPr>
            <a:spLocks noGrp="1"/>
          </p:cNvSpPr>
          <p:nvPr>
            <p:ph type="title"/>
          </p:nvPr>
        </p:nvSpPr>
        <p:spPr>
          <a:xfrm>
            <a:off x="1136706" y="444617"/>
            <a:ext cx="10638033" cy="829455"/>
          </a:xfrm>
        </p:spPr>
        <p:txBody>
          <a:bodyPr>
            <a:normAutofit/>
          </a:bodyPr>
          <a:lstStyle/>
          <a:p>
            <a:r>
              <a:rPr lang="de-AT" sz="3600" dirty="0"/>
              <a:t>Erneuerbare Energiegemeinschaften (EEG) </a:t>
            </a:r>
          </a:p>
        </p:txBody>
      </p:sp>
      <p:sp>
        <p:nvSpPr>
          <p:cNvPr id="3" name="Inhaltsplatzhalter 2">
            <a:extLst>
              <a:ext uri="{FF2B5EF4-FFF2-40B4-BE49-F238E27FC236}">
                <a16:creationId xmlns:a16="http://schemas.microsoft.com/office/drawing/2014/main" id="{300DA803-F36E-43E6-A76F-6F7E118F5301}"/>
              </a:ext>
            </a:extLst>
          </p:cNvPr>
          <p:cNvSpPr>
            <a:spLocks noGrp="1"/>
          </p:cNvSpPr>
          <p:nvPr>
            <p:ph idx="1"/>
          </p:nvPr>
        </p:nvSpPr>
        <p:spPr>
          <a:xfrm>
            <a:off x="1136705" y="1496292"/>
            <a:ext cx="10071621" cy="4206240"/>
          </a:xfrm>
        </p:spPr>
        <p:txBody>
          <a:bodyPr/>
          <a:lstStyle/>
          <a:p>
            <a:pPr lvl="1">
              <a:buFont typeface="Wingdings" panose="05000000000000000000" pitchFamily="2" charset="2"/>
              <a:buChar char="§"/>
            </a:pPr>
            <a:r>
              <a:rPr lang="de-AT" dirty="0"/>
              <a:t>Bestehen aus: natürlichen Personen, Gemeinden, Rechtsträger von Behörden, kleine bis mittlere Unternehmen etc.</a:t>
            </a:r>
          </a:p>
          <a:p>
            <a:pPr lvl="1">
              <a:buFont typeface="Wingdings" panose="05000000000000000000" pitchFamily="2" charset="2"/>
              <a:buChar char="§"/>
            </a:pPr>
            <a:r>
              <a:rPr lang="de-AT" dirty="0"/>
              <a:t>Hauptzweck darf nicht im finanziellen Gewinn liegen</a:t>
            </a:r>
          </a:p>
          <a:p>
            <a:pPr lvl="1">
              <a:buFont typeface="Wingdings" panose="05000000000000000000" pitchFamily="2" charset="2"/>
              <a:buChar char="§"/>
            </a:pPr>
            <a:r>
              <a:rPr lang="de-AT" dirty="0"/>
              <a:t>EEG darf erneuerbare Energie erzeugen, die eigenerzeugte Energie verbrauchen, speichern und/oder verkaufen</a:t>
            </a:r>
          </a:p>
          <a:p>
            <a:pPr lvl="1">
              <a:buFont typeface="Wingdings" panose="05000000000000000000" pitchFamily="2" charset="2"/>
              <a:buChar char="§"/>
            </a:pPr>
            <a:r>
              <a:rPr lang="de-AT" dirty="0"/>
              <a:t>Betriebs- und Verfügungsgewalt der Erzeugungsanlagen liegt bei der EEG</a:t>
            </a:r>
          </a:p>
          <a:p>
            <a:pPr lvl="1">
              <a:buFont typeface="Wingdings" panose="05000000000000000000" pitchFamily="2" charset="2"/>
              <a:buChar char="§"/>
            </a:pPr>
            <a:r>
              <a:rPr lang="de-AT" dirty="0"/>
              <a:t>Betriebsführung, Wartung etc. darf von Dritten durchgeführt werden</a:t>
            </a:r>
          </a:p>
          <a:p>
            <a:pPr lvl="1">
              <a:buFont typeface="Wingdings" panose="05000000000000000000" pitchFamily="2" charset="2"/>
              <a:buChar char="§"/>
            </a:pPr>
            <a:r>
              <a:rPr lang="de-AT" dirty="0"/>
              <a:t>Erzeuger und Verbraucher müssen über das Stromnetz verbunden sein (inkl. Mittelspannungsschiene im Umspannwerk)</a:t>
            </a:r>
            <a:br>
              <a:rPr lang="de-AT" dirty="0"/>
            </a:br>
            <a:endParaRPr lang="de-AT" dirty="0"/>
          </a:p>
        </p:txBody>
      </p:sp>
      <p:sp>
        <p:nvSpPr>
          <p:cNvPr id="4" name="Foliennummernplatzhalter 3">
            <a:extLst>
              <a:ext uri="{FF2B5EF4-FFF2-40B4-BE49-F238E27FC236}">
                <a16:creationId xmlns:a16="http://schemas.microsoft.com/office/drawing/2014/main" id="{E30B4F5B-A147-41B4-9812-1A004ADD0AAA}"/>
              </a:ext>
            </a:extLst>
          </p:cNvPr>
          <p:cNvSpPr>
            <a:spLocks noGrp="1"/>
          </p:cNvSpPr>
          <p:nvPr>
            <p:ph type="sldNum" sz="quarter" idx="12"/>
          </p:nvPr>
        </p:nvSpPr>
        <p:spPr/>
        <p:txBody>
          <a:bodyPr/>
          <a:lstStyle/>
          <a:p>
            <a:fld id="{0DC0DA7A-5040-45A5-8CF3-7F79414BEB87}" type="slidenum">
              <a:rPr lang="de-AT" smtClean="0"/>
              <a:t>20</a:t>
            </a:fld>
            <a:endParaRPr lang="de-AT"/>
          </a:p>
        </p:txBody>
      </p:sp>
    </p:spTree>
    <p:extLst>
      <p:ext uri="{BB962C8B-B14F-4D97-AF65-F5344CB8AC3E}">
        <p14:creationId xmlns:p14="http://schemas.microsoft.com/office/powerpoint/2010/main" val="30280727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63A547-9D1C-41B2-9FF0-4A9ED7598416}"/>
              </a:ext>
            </a:extLst>
          </p:cNvPr>
          <p:cNvSpPr>
            <a:spLocks noGrp="1"/>
          </p:cNvSpPr>
          <p:nvPr>
            <p:ph type="title"/>
          </p:nvPr>
        </p:nvSpPr>
        <p:spPr>
          <a:xfrm>
            <a:off x="1109492" y="431464"/>
            <a:ext cx="10638033" cy="829455"/>
          </a:xfrm>
        </p:spPr>
        <p:txBody>
          <a:bodyPr>
            <a:normAutofit/>
          </a:bodyPr>
          <a:lstStyle/>
          <a:p>
            <a:r>
              <a:rPr lang="de-AT" sz="3600" dirty="0"/>
              <a:t>Erneuerbare Energiegemeinschaften (EEG)</a:t>
            </a:r>
          </a:p>
        </p:txBody>
      </p:sp>
      <p:sp>
        <p:nvSpPr>
          <p:cNvPr id="3" name="Inhaltsplatzhalter 2">
            <a:extLst>
              <a:ext uri="{FF2B5EF4-FFF2-40B4-BE49-F238E27FC236}">
                <a16:creationId xmlns:a16="http://schemas.microsoft.com/office/drawing/2014/main" id="{300DA803-F36E-43E6-A76F-6F7E118F5301}"/>
              </a:ext>
            </a:extLst>
          </p:cNvPr>
          <p:cNvSpPr>
            <a:spLocks noGrp="1"/>
          </p:cNvSpPr>
          <p:nvPr>
            <p:ph idx="1"/>
          </p:nvPr>
        </p:nvSpPr>
        <p:spPr>
          <a:xfrm>
            <a:off x="1109492" y="1521060"/>
            <a:ext cx="10183415" cy="4600607"/>
          </a:xfrm>
        </p:spPr>
        <p:txBody>
          <a:bodyPr>
            <a:normAutofit fontScale="92500" lnSpcReduction="10000"/>
          </a:bodyPr>
          <a:lstStyle/>
          <a:p>
            <a:pPr lvl="1">
              <a:buFont typeface="Wingdings" panose="05000000000000000000" pitchFamily="2" charset="2"/>
              <a:buChar char="§"/>
            </a:pPr>
            <a:r>
              <a:rPr lang="de-AT" dirty="0"/>
              <a:t>EEG können Investitionszuschüsse in Anspruch nehmen</a:t>
            </a:r>
            <a:br>
              <a:rPr lang="de-AT" dirty="0"/>
            </a:br>
            <a:endParaRPr lang="de-AT" dirty="0"/>
          </a:p>
          <a:p>
            <a:pPr lvl="1">
              <a:buFont typeface="Wingdings" panose="05000000000000000000" pitchFamily="2" charset="2"/>
              <a:buChar char="§"/>
            </a:pPr>
            <a:r>
              <a:rPr lang="de-AT" dirty="0"/>
              <a:t>Erzeugte aber nicht verbrauchte Energie können bis zu 50 % der in der EEG erzeugten, nicht verbrauchten und in das öffentliche Netz eingespeisten Strommenge durch Marktprämie gefördert werden</a:t>
            </a:r>
          </a:p>
          <a:p>
            <a:pPr marL="898525" lvl="2"/>
            <a:r>
              <a:rPr lang="de-AT" dirty="0"/>
              <a:t>Für die selbst verbrauchte Energie gebührt keine Marktprämie</a:t>
            </a:r>
            <a:br>
              <a:rPr lang="de-AT" dirty="0"/>
            </a:br>
            <a:endParaRPr lang="de-AT" dirty="0"/>
          </a:p>
          <a:p>
            <a:pPr lvl="1">
              <a:buFont typeface="Wingdings" panose="05000000000000000000" pitchFamily="2" charset="2"/>
              <a:buChar char="§"/>
            </a:pPr>
            <a:r>
              <a:rPr lang="de-AT" dirty="0"/>
              <a:t>Die EEG hat sich eines konzessionierten Netzbetreibers zu bedienen</a:t>
            </a:r>
            <a:br>
              <a:rPr lang="de-AT" dirty="0"/>
            </a:br>
            <a:endParaRPr lang="de-AT" dirty="0"/>
          </a:p>
          <a:p>
            <a:pPr lvl="1"/>
            <a:r>
              <a:rPr lang="de-DE" dirty="0"/>
              <a:t>Finanzielle Vorteile (geregelt in § 5 Abs. 1a der </a:t>
            </a:r>
            <a:r>
              <a:rPr lang="de-AT" dirty="0"/>
              <a:t>Systemnutzungsentgelte-Verordnung 2018)</a:t>
            </a:r>
            <a:r>
              <a:rPr lang="de-DE" dirty="0"/>
              <a:t>:</a:t>
            </a:r>
          </a:p>
          <a:p>
            <a:pPr lvl="3"/>
            <a:r>
              <a:rPr lang="de-DE" dirty="0"/>
              <a:t>Lokale EEG (Verbindung über ein Niederspannungs-Verteilernetz und den Niederspannungsteil der Transformatorstation): Reduktion des Arbeitspreises für das Netznutzungsentgelt </a:t>
            </a:r>
            <a:r>
              <a:rPr lang="de-DE" dirty="0">
                <a:sym typeface="Wingdings" panose="05000000000000000000" pitchFamily="2" charset="2"/>
              </a:rPr>
              <a:t></a:t>
            </a:r>
            <a:r>
              <a:rPr lang="de-DE" dirty="0"/>
              <a:t> 57 %</a:t>
            </a:r>
          </a:p>
          <a:p>
            <a:pPr lvl="3"/>
            <a:r>
              <a:rPr lang="de-DE" dirty="0"/>
              <a:t>Regionale EEG (Verbindung über das Mittelspannungsnetz und die Mittelspannungs-Sammelschiene im Umspannwerk): Reduktion hängt davon ab, an welche Netzebene die jeweilige Anlage angeschlossen ist:</a:t>
            </a:r>
          </a:p>
          <a:p>
            <a:pPr lvl="5"/>
            <a:r>
              <a:rPr lang="de-DE" dirty="0"/>
              <a:t>Netzebenen 6 und 7 </a:t>
            </a:r>
            <a:r>
              <a:rPr lang="de-DE" dirty="0">
                <a:sym typeface="Wingdings" panose="05000000000000000000" pitchFamily="2" charset="2"/>
              </a:rPr>
              <a:t> </a:t>
            </a:r>
            <a:r>
              <a:rPr lang="de-DE" dirty="0"/>
              <a:t>Reduktion des Arbeitspreises für das Netznutzungsentgelt </a:t>
            </a:r>
            <a:r>
              <a:rPr lang="de-DE" dirty="0">
                <a:sym typeface="Wingdings" panose="05000000000000000000" pitchFamily="2" charset="2"/>
              </a:rPr>
              <a:t></a:t>
            </a:r>
            <a:r>
              <a:rPr lang="de-DE" dirty="0"/>
              <a:t> 28 %</a:t>
            </a:r>
          </a:p>
          <a:p>
            <a:pPr lvl="5"/>
            <a:r>
              <a:rPr lang="de-DE" dirty="0"/>
              <a:t>Netzebenen 4 und 5 </a:t>
            </a:r>
            <a:r>
              <a:rPr lang="de-DE" dirty="0">
                <a:sym typeface="Wingdings" panose="05000000000000000000" pitchFamily="2" charset="2"/>
              </a:rPr>
              <a:t> </a:t>
            </a:r>
            <a:r>
              <a:rPr lang="de-DE" dirty="0"/>
              <a:t>Reduktion des Arbeitspreises für das Netznutzungsentgelt </a:t>
            </a:r>
            <a:r>
              <a:rPr lang="de-DE" dirty="0">
                <a:sym typeface="Wingdings" panose="05000000000000000000" pitchFamily="2" charset="2"/>
              </a:rPr>
              <a:t></a:t>
            </a:r>
            <a:r>
              <a:rPr lang="de-DE" dirty="0"/>
              <a:t> 64 %</a:t>
            </a:r>
            <a:endParaRPr lang="de-AT" dirty="0"/>
          </a:p>
          <a:p>
            <a:pPr marL="898525" lvl="2"/>
            <a:endParaRPr lang="de-AT" dirty="0"/>
          </a:p>
        </p:txBody>
      </p:sp>
      <p:sp>
        <p:nvSpPr>
          <p:cNvPr id="4" name="Foliennummernplatzhalter 3">
            <a:extLst>
              <a:ext uri="{FF2B5EF4-FFF2-40B4-BE49-F238E27FC236}">
                <a16:creationId xmlns:a16="http://schemas.microsoft.com/office/drawing/2014/main" id="{E30B4F5B-A147-41B4-9812-1A004ADD0AAA}"/>
              </a:ext>
            </a:extLst>
          </p:cNvPr>
          <p:cNvSpPr>
            <a:spLocks noGrp="1"/>
          </p:cNvSpPr>
          <p:nvPr>
            <p:ph type="sldNum" sz="quarter" idx="12"/>
          </p:nvPr>
        </p:nvSpPr>
        <p:spPr/>
        <p:txBody>
          <a:bodyPr/>
          <a:lstStyle/>
          <a:p>
            <a:fld id="{0DC0DA7A-5040-45A5-8CF3-7F79414BEB87}" type="slidenum">
              <a:rPr lang="de-AT" smtClean="0"/>
              <a:t>21</a:t>
            </a:fld>
            <a:endParaRPr lang="de-AT"/>
          </a:p>
        </p:txBody>
      </p:sp>
    </p:spTree>
    <p:extLst>
      <p:ext uri="{BB962C8B-B14F-4D97-AF65-F5344CB8AC3E}">
        <p14:creationId xmlns:p14="http://schemas.microsoft.com/office/powerpoint/2010/main" val="19030903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63A547-9D1C-41B2-9FF0-4A9ED7598416}"/>
              </a:ext>
            </a:extLst>
          </p:cNvPr>
          <p:cNvSpPr>
            <a:spLocks noGrp="1"/>
          </p:cNvSpPr>
          <p:nvPr>
            <p:ph type="title"/>
          </p:nvPr>
        </p:nvSpPr>
        <p:spPr>
          <a:xfrm>
            <a:off x="1095371" y="529842"/>
            <a:ext cx="10638033" cy="829455"/>
          </a:xfrm>
        </p:spPr>
        <p:txBody>
          <a:bodyPr>
            <a:normAutofit/>
          </a:bodyPr>
          <a:lstStyle/>
          <a:p>
            <a:r>
              <a:rPr lang="de-AT" sz="3600" dirty="0"/>
              <a:t>Netzanschluss: ElWG § 95, § 130</a:t>
            </a:r>
          </a:p>
        </p:txBody>
      </p:sp>
      <p:sp>
        <p:nvSpPr>
          <p:cNvPr id="3" name="Inhaltsplatzhalter 2">
            <a:extLst>
              <a:ext uri="{FF2B5EF4-FFF2-40B4-BE49-F238E27FC236}">
                <a16:creationId xmlns:a16="http://schemas.microsoft.com/office/drawing/2014/main" id="{300DA803-F36E-43E6-A76F-6F7E118F5301}"/>
              </a:ext>
            </a:extLst>
          </p:cNvPr>
          <p:cNvSpPr>
            <a:spLocks noGrp="1"/>
          </p:cNvSpPr>
          <p:nvPr>
            <p:ph idx="1"/>
          </p:nvPr>
        </p:nvSpPr>
        <p:spPr>
          <a:xfrm>
            <a:off x="1095371" y="1491211"/>
            <a:ext cx="10183415" cy="4968574"/>
          </a:xfrm>
        </p:spPr>
        <p:txBody>
          <a:bodyPr>
            <a:normAutofit fontScale="92500" lnSpcReduction="20000"/>
          </a:bodyPr>
          <a:lstStyle/>
          <a:p>
            <a:pPr lvl="1">
              <a:buFont typeface="Wingdings" panose="05000000000000000000" pitchFamily="2" charset="2"/>
              <a:buChar char="§"/>
            </a:pPr>
            <a:r>
              <a:rPr lang="de-AT" dirty="0" err="1"/>
              <a:t>ElWOG</a:t>
            </a:r>
            <a:r>
              <a:rPr lang="de-AT" dirty="0"/>
              <a:t> wurde grds. von ElWG abgelöst, wobei manche ElWG-§§ erst in Kraft treten</a:t>
            </a:r>
          </a:p>
          <a:p>
            <a:pPr lvl="2"/>
            <a:r>
              <a:rPr lang="de-DE" dirty="0"/>
              <a:t>S</a:t>
            </a:r>
            <a:r>
              <a:rPr lang="de-AT" dirty="0" err="1"/>
              <a:t>ystemnutzungsentgelte</a:t>
            </a:r>
            <a:r>
              <a:rPr lang="de-AT" dirty="0"/>
              <a:t> neu (insb. </a:t>
            </a:r>
            <a:r>
              <a:rPr lang="de-DE" dirty="0"/>
              <a:t>§§ 128 bis 133</a:t>
            </a:r>
            <a:r>
              <a:rPr lang="de-AT" dirty="0"/>
              <a:t>) treten z.B. erst mit </a:t>
            </a:r>
            <a:r>
              <a:rPr lang="de-DE" dirty="0"/>
              <a:t>31.12.2026 in Kraft </a:t>
            </a:r>
            <a:endParaRPr lang="de-AT" dirty="0"/>
          </a:p>
          <a:p>
            <a:pPr lvl="1">
              <a:buFont typeface="Wingdings" panose="05000000000000000000" pitchFamily="2" charset="2"/>
              <a:buChar char="§"/>
            </a:pPr>
            <a:r>
              <a:rPr lang="de-AT" dirty="0"/>
              <a:t>Anschlusspflicht besteht auch dann, wenn der Anschluss erst durch Optimierung, Verstärkung oder Ausbau des Verteilnetzes möglich ist </a:t>
            </a:r>
          </a:p>
          <a:p>
            <a:pPr lvl="1"/>
            <a:r>
              <a:rPr lang="de-AT" dirty="0"/>
              <a:t>Netzanschlussentgelt für </a:t>
            </a:r>
            <a:r>
              <a:rPr lang="de-DE" dirty="0"/>
              <a:t>Stromerzeugungsanlagen auf Basis erneuerbarer Energieträger:</a:t>
            </a:r>
            <a:endParaRPr lang="de-AT" dirty="0"/>
          </a:p>
          <a:p>
            <a:pPr lvl="2">
              <a:spcAft>
                <a:spcPts val="600"/>
              </a:spcAft>
              <a:buFont typeface="Wingdings" panose="05000000000000000000" pitchFamily="2" charset="2"/>
              <a:buChar char="§"/>
            </a:pPr>
            <a:endParaRPr lang="de-AT" sz="1867" dirty="0"/>
          </a:p>
          <a:p>
            <a:pPr lvl="2">
              <a:buFont typeface="Wingdings" panose="05000000000000000000" pitchFamily="2" charset="2"/>
              <a:buChar char="§"/>
            </a:pPr>
            <a:endParaRPr lang="de-AT" sz="1867" dirty="0">
              <a:solidFill>
                <a:srgbClr val="E6EFF3">
                  <a:lumMod val="10000"/>
                </a:srgbClr>
              </a:solidFill>
            </a:endParaRPr>
          </a:p>
          <a:p>
            <a:pPr lvl="2">
              <a:buFont typeface="Wingdings" panose="05000000000000000000" pitchFamily="2" charset="2"/>
              <a:buChar char="§"/>
            </a:pPr>
            <a:endParaRPr lang="de-AT" sz="1867" dirty="0">
              <a:solidFill>
                <a:srgbClr val="E6EFF3">
                  <a:lumMod val="10000"/>
                </a:srgbClr>
              </a:solidFill>
            </a:endParaRPr>
          </a:p>
          <a:p>
            <a:pPr lvl="2">
              <a:buFont typeface="Wingdings" panose="05000000000000000000" pitchFamily="2" charset="2"/>
              <a:buChar char="§"/>
            </a:pPr>
            <a:endParaRPr lang="de-DE" sz="1867" dirty="0">
              <a:solidFill>
                <a:srgbClr val="E6EFF3">
                  <a:lumMod val="10000"/>
                </a:srgbClr>
              </a:solidFill>
            </a:endParaRPr>
          </a:p>
          <a:p>
            <a:pPr lvl="2">
              <a:buFont typeface="Wingdings" panose="05000000000000000000" pitchFamily="2" charset="2"/>
              <a:buChar char="§"/>
            </a:pPr>
            <a:endParaRPr lang="de-DE" sz="1867" dirty="0">
              <a:solidFill>
                <a:srgbClr val="E6EFF3">
                  <a:lumMod val="10000"/>
                </a:srgbClr>
              </a:solidFill>
            </a:endParaRPr>
          </a:p>
          <a:p>
            <a:pPr lvl="2">
              <a:buFont typeface="Wingdings" panose="05000000000000000000" pitchFamily="2" charset="2"/>
              <a:buChar char="§"/>
            </a:pPr>
            <a:endParaRPr lang="de-DE" sz="1867" dirty="0">
              <a:solidFill>
                <a:srgbClr val="E6EFF3">
                  <a:lumMod val="10000"/>
                </a:srgbClr>
              </a:solidFill>
            </a:endParaRPr>
          </a:p>
          <a:p>
            <a:pPr lvl="2">
              <a:buFont typeface="Wingdings" panose="05000000000000000000" pitchFamily="2" charset="2"/>
              <a:buChar char="§"/>
            </a:pPr>
            <a:endParaRPr lang="de-AT" sz="1867" dirty="0">
              <a:solidFill>
                <a:srgbClr val="E6EFF3">
                  <a:lumMod val="10000"/>
                </a:srgbClr>
              </a:solidFill>
            </a:endParaRPr>
          </a:p>
          <a:p>
            <a:pPr lvl="2">
              <a:buFont typeface="Wingdings" panose="05000000000000000000" pitchFamily="2" charset="2"/>
              <a:buChar char="§"/>
            </a:pPr>
            <a:endParaRPr lang="de-AT" sz="1867" dirty="0">
              <a:solidFill>
                <a:srgbClr val="E6EFF3">
                  <a:lumMod val="10000"/>
                </a:srgbClr>
              </a:solidFill>
            </a:endParaRPr>
          </a:p>
          <a:p>
            <a:pPr lvl="2">
              <a:buFont typeface="Wingdings" panose="05000000000000000000" pitchFamily="2" charset="2"/>
              <a:buChar char="§"/>
            </a:pPr>
            <a:r>
              <a:rPr lang="de-AT" sz="1900" dirty="0">
                <a:solidFill>
                  <a:srgbClr val="E6EFF3">
                    <a:lumMod val="10000"/>
                  </a:srgbClr>
                </a:solidFill>
              </a:rPr>
              <a:t>Betragen die tatsächlichen Kosten mehr als 175 </a:t>
            </a:r>
            <a:r>
              <a:rPr lang="de-AT" sz="1900" dirty="0">
                <a:solidFill>
                  <a:srgbClr val="E6EFF3">
                    <a:lumMod val="10000"/>
                  </a:srgbClr>
                </a:solidFill>
                <a:latin typeface="Calibri" panose="020F0502020204030204" pitchFamily="34" charset="0"/>
                <a:cs typeface="Calibri" panose="020F0502020204030204" pitchFamily="34" charset="0"/>
              </a:rPr>
              <a:t>€/kW (</a:t>
            </a:r>
            <a:r>
              <a:rPr lang="de-AT" sz="1900" dirty="0" err="1">
                <a:solidFill>
                  <a:srgbClr val="E6EFF3">
                    <a:lumMod val="10000"/>
                  </a:srgbClr>
                </a:solidFill>
                <a:latin typeface="Calibri" panose="020F0502020204030204" pitchFamily="34" charset="0"/>
                <a:cs typeface="Calibri" panose="020F0502020204030204" pitchFamily="34" charset="0"/>
              </a:rPr>
              <a:t>ElWOG</a:t>
            </a:r>
            <a:r>
              <a:rPr lang="de-AT" sz="1900" dirty="0">
                <a:solidFill>
                  <a:srgbClr val="E6EFF3">
                    <a:lumMod val="10000"/>
                  </a:srgbClr>
                </a:solidFill>
                <a:latin typeface="Calibri" panose="020F0502020204030204" pitchFamily="34" charset="0"/>
                <a:cs typeface="Calibri" panose="020F0502020204030204" pitchFamily="34" charset="0"/>
              </a:rPr>
              <a:t>) bzw. 227,5 €/kW (ElWG), können die darüber hinausgehenden Kosten zusätzlich verrechnet werden</a:t>
            </a:r>
          </a:p>
          <a:p>
            <a:pPr lvl="2">
              <a:buFont typeface="Wingdings" panose="05000000000000000000" pitchFamily="2" charset="2"/>
              <a:buChar char="§"/>
            </a:pPr>
            <a:r>
              <a:rPr lang="de-AT" sz="1900" dirty="0">
                <a:solidFill>
                  <a:srgbClr val="E6EFF3">
                    <a:lumMod val="10000"/>
                  </a:srgbClr>
                </a:solidFill>
                <a:latin typeface="Calibri" panose="020F0502020204030204" pitchFamily="34" charset="0"/>
                <a:cs typeface="Calibri" panose="020F0502020204030204" pitchFamily="34" charset="0"/>
              </a:rPr>
              <a:t>ElWG: </a:t>
            </a:r>
          </a:p>
          <a:p>
            <a:pPr lvl="3"/>
            <a:r>
              <a:rPr lang="de-AT" sz="1900" dirty="0">
                <a:solidFill>
                  <a:srgbClr val="E6EFF3">
                    <a:lumMod val="10000"/>
                  </a:srgbClr>
                </a:solidFill>
                <a:latin typeface="Calibri" panose="020F0502020204030204" pitchFamily="34" charset="0"/>
                <a:cs typeface="Calibri" panose="020F0502020204030204" pitchFamily="34" charset="0"/>
              </a:rPr>
              <a:t>Regulierungsbehörde kann andere Werte mit VO festlegen</a:t>
            </a:r>
          </a:p>
          <a:p>
            <a:pPr lvl="3"/>
            <a:r>
              <a:rPr lang="de-DE" sz="1900" dirty="0"/>
              <a:t>Einspeisung mit einer netzwirksamen Leistung bis 15 kW ist vom Netzanschlussentgelt befreit </a:t>
            </a:r>
            <a:br>
              <a:rPr lang="de-AT" sz="1900" dirty="0">
                <a:solidFill>
                  <a:srgbClr val="E6EFF3">
                    <a:lumMod val="10000"/>
                  </a:srgbClr>
                </a:solidFill>
                <a:latin typeface="Calibri" panose="020F0502020204030204" pitchFamily="34" charset="0"/>
                <a:cs typeface="Calibri" panose="020F0502020204030204" pitchFamily="34" charset="0"/>
              </a:rPr>
            </a:br>
            <a:r>
              <a:rPr lang="de-DE" sz="1900" dirty="0"/>
              <a:t>Betreiber beantragt Netzzutritt beim zuständigen Netzbetreiber</a:t>
            </a:r>
          </a:p>
        </p:txBody>
      </p:sp>
      <p:sp>
        <p:nvSpPr>
          <p:cNvPr id="4" name="Foliennummernplatzhalter 3">
            <a:extLst>
              <a:ext uri="{FF2B5EF4-FFF2-40B4-BE49-F238E27FC236}">
                <a16:creationId xmlns:a16="http://schemas.microsoft.com/office/drawing/2014/main" id="{E30B4F5B-A147-41B4-9812-1A004ADD0AAA}"/>
              </a:ext>
            </a:extLst>
          </p:cNvPr>
          <p:cNvSpPr>
            <a:spLocks noGrp="1"/>
          </p:cNvSpPr>
          <p:nvPr>
            <p:ph type="sldNum" sz="quarter" idx="12"/>
          </p:nvPr>
        </p:nvSpPr>
        <p:spPr/>
        <p:txBody>
          <a:bodyPr/>
          <a:lstStyle/>
          <a:p>
            <a:fld id="{0DC0DA7A-5040-45A5-8CF3-7F79414BEB87}" type="slidenum">
              <a:rPr lang="de-AT" smtClean="0"/>
              <a:t>22</a:t>
            </a:fld>
            <a:endParaRPr lang="de-AT"/>
          </a:p>
        </p:txBody>
      </p:sp>
      <p:graphicFrame>
        <p:nvGraphicFramePr>
          <p:cNvPr id="6" name="Tabelle 5">
            <a:extLst>
              <a:ext uri="{FF2B5EF4-FFF2-40B4-BE49-F238E27FC236}">
                <a16:creationId xmlns:a16="http://schemas.microsoft.com/office/drawing/2014/main" id="{3B4EBBD4-87EB-4079-8273-509AE03EEFEE}"/>
              </a:ext>
            </a:extLst>
          </p:cNvPr>
          <p:cNvGraphicFramePr>
            <a:graphicFrameLocks noGrp="1"/>
          </p:cNvGraphicFramePr>
          <p:nvPr>
            <p:extLst>
              <p:ext uri="{D42A27DB-BD31-4B8C-83A1-F6EECF244321}">
                <p14:modId xmlns:p14="http://schemas.microsoft.com/office/powerpoint/2010/main" val="950665671"/>
              </p:ext>
            </p:extLst>
          </p:nvPr>
        </p:nvGraphicFramePr>
        <p:xfrm>
          <a:off x="3015322" y="2776087"/>
          <a:ext cx="6161355" cy="2011680"/>
        </p:xfrm>
        <a:graphic>
          <a:graphicData uri="http://schemas.openxmlformats.org/drawingml/2006/table">
            <a:tbl>
              <a:tblPr firstRow="1" bandRow="1">
                <a:tableStyleId>{5C22544A-7EE6-4342-B048-85BDC9FD1C3A}</a:tableStyleId>
              </a:tblPr>
              <a:tblGrid>
                <a:gridCol w="2053785">
                  <a:extLst>
                    <a:ext uri="{9D8B030D-6E8A-4147-A177-3AD203B41FA5}">
                      <a16:colId xmlns:a16="http://schemas.microsoft.com/office/drawing/2014/main" val="1004032544"/>
                    </a:ext>
                  </a:extLst>
                </a:gridCol>
                <a:gridCol w="2053785">
                  <a:extLst>
                    <a:ext uri="{9D8B030D-6E8A-4147-A177-3AD203B41FA5}">
                      <a16:colId xmlns:a16="http://schemas.microsoft.com/office/drawing/2014/main" val="3894422983"/>
                    </a:ext>
                  </a:extLst>
                </a:gridCol>
                <a:gridCol w="2053785">
                  <a:extLst>
                    <a:ext uri="{9D8B030D-6E8A-4147-A177-3AD203B41FA5}">
                      <a16:colId xmlns:a16="http://schemas.microsoft.com/office/drawing/2014/main" val="785499779"/>
                    </a:ext>
                  </a:extLst>
                </a:gridCol>
              </a:tblGrid>
              <a:tr h="310415">
                <a:tc>
                  <a:txBody>
                    <a:bodyPr/>
                    <a:lstStyle/>
                    <a:p>
                      <a:endParaRPr lang="de-AT" sz="1600" dirty="0"/>
                    </a:p>
                  </a:txBody>
                  <a:tcPr/>
                </a:tc>
                <a:tc>
                  <a:txBody>
                    <a:bodyPr/>
                    <a:lstStyle/>
                    <a:p>
                      <a:r>
                        <a:rPr lang="de-DE" sz="1600" dirty="0" err="1"/>
                        <a:t>ElWOG</a:t>
                      </a:r>
                      <a:r>
                        <a:rPr lang="de-DE" sz="1600" dirty="0"/>
                        <a:t> § 54</a:t>
                      </a:r>
                      <a:endParaRPr lang="de-AT" sz="1600" dirty="0"/>
                    </a:p>
                  </a:txBody>
                  <a:tcPr/>
                </a:tc>
                <a:tc>
                  <a:txBody>
                    <a:bodyPr/>
                    <a:lstStyle/>
                    <a:p>
                      <a:r>
                        <a:rPr lang="de-DE" sz="1600" dirty="0"/>
                        <a:t>ElWG § 130 </a:t>
                      </a:r>
                      <a:endParaRPr lang="de-AT" sz="1600" dirty="0"/>
                    </a:p>
                  </a:txBody>
                  <a:tcPr/>
                </a:tc>
                <a:extLst>
                  <a:ext uri="{0D108BD9-81ED-4DB2-BD59-A6C34878D82A}">
                    <a16:rowId xmlns:a16="http://schemas.microsoft.com/office/drawing/2014/main" val="176135139"/>
                  </a:ext>
                </a:extLst>
              </a:tr>
              <a:tr h="310415">
                <a:tc>
                  <a:txBody>
                    <a:bodyPr/>
                    <a:lstStyle/>
                    <a:p>
                      <a:pPr algn="r"/>
                      <a:r>
                        <a:rPr lang="de-AT" sz="1600" dirty="0"/>
                        <a:t>0 – 20 kW</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AT" sz="1600" b="0" i="0" u="none" strike="noStrike" kern="1200" baseline="0" dirty="0">
                          <a:solidFill>
                            <a:schemeClr val="dk1"/>
                          </a:solidFill>
                          <a:latin typeface="+mn-lt"/>
                          <a:ea typeface="+mn-ea"/>
                          <a:cs typeface="+mn-cs"/>
                        </a:rPr>
                        <a:t>10 Euro pro kW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AT" sz="1600" b="0" i="0" u="none" strike="noStrike" kern="1200" baseline="0" dirty="0">
                          <a:solidFill>
                            <a:schemeClr val="dk1"/>
                          </a:solidFill>
                          <a:latin typeface="+mn-lt"/>
                          <a:ea typeface="+mn-ea"/>
                          <a:cs typeface="+mn-cs"/>
                        </a:rPr>
                        <a:t>13 Euro pro kW 	</a:t>
                      </a:r>
                    </a:p>
                  </a:txBody>
                  <a:tcPr/>
                </a:tc>
                <a:extLst>
                  <a:ext uri="{0D108BD9-81ED-4DB2-BD59-A6C34878D82A}">
                    <a16:rowId xmlns:a16="http://schemas.microsoft.com/office/drawing/2014/main" val="4041846747"/>
                  </a:ext>
                </a:extLst>
              </a:tr>
              <a:tr h="310415">
                <a:tc>
                  <a:txBody>
                    <a:bodyPr/>
                    <a:lstStyle/>
                    <a:p>
                      <a:pPr algn="r"/>
                      <a:r>
                        <a:rPr lang="de-DE" sz="1600" dirty="0"/>
                        <a:t>21 – 250 kW</a:t>
                      </a:r>
                      <a:endParaRPr lang="de-AT"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AT" sz="1600" b="0" i="0" u="none" strike="noStrike" kern="1200" baseline="0" dirty="0">
                          <a:solidFill>
                            <a:schemeClr val="dk1"/>
                          </a:solidFill>
                          <a:latin typeface="+mn-lt"/>
                          <a:ea typeface="+mn-ea"/>
                          <a:cs typeface="+mn-cs"/>
                        </a:rPr>
                        <a:t>15 Euro pro kW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AT" sz="1600" b="0" i="0" u="none" strike="noStrike" kern="1200" baseline="0" dirty="0">
                          <a:solidFill>
                            <a:schemeClr val="dk1"/>
                          </a:solidFill>
                          <a:latin typeface="+mn-lt"/>
                          <a:ea typeface="+mn-ea"/>
                          <a:cs typeface="+mn-cs"/>
                        </a:rPr>
                        <a:t>19,5 Euro pro kW 	</a:t>
                      </a:r>
                    </a:p>
                  </a:txBody>
                  <a:tcPr/>
                </a:tc>
                <a:extLst>
                  <a:ext uri="{0D108BD9-81ED-4DB2-BD59-A6C34878D82A}">
                    <a16:rowId xmlns:a16="http://schemas.microsoft.com/office/drawing/2014/main" val="77859519"/>
                  </a:ext>
                </a:extLst>
              </a:tr>
              <a:tr h="310415">
                <a:tc>
                  <a:txBody>
                    <a:bodyPr/>
                    <a:lstStyle/>
                    <a:p>
                      <a:pPr algn="r"/>
                      <a:r>
                        <a:rPr lang="de-DE" sz="1600" dirty="0"/>
                        <a:t>251 – 1.000 kW</a:t>
                      </a:r>
                      <a:endParaRPr lang="de-AT"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AT" sz="1600" b="0" i="0" u="none" strike="noStrike" kern="1200" baseline="0" dirty="0">
                          <a:solidFill>
                            <a:schemeClr val="dk1"/>
                          </a:solidFill>
                          <a:latin typeface="+mn-lt"/>
                          <a:ea typeface="+mn-ea"/>
                          <a:cs typeface="+mn-cs"/>
                        </a:rPr>
                        <a:t>35 Euro pro kW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AT" sz="1600" b="0" i="0" u="none" strike="noStrike" kern="1200" baseline="0" dirty="0">
                          <a:solidFill>
                            <a:schemeClr val="dk1"/>
                          </a:solidFill>
                          <a:latin typeface="+mn-lt"/>
                          <a:ea typeface="+mn-ea"/>
                          <a:cs typeface="+mn-cs"/>
                        </a:rPr>
                        <a:t>45,5 Euro pro kW 	</a:t>
                      </a:r>
                    </a:p>
                  </a:txBody>
                  <a:tcPr/>
                </a:tc>
                <a:extLst>
                  <a:ext uri="{0D108BD9-81ED-4DB2-BD59-A6C34878D82A}">
                    <a16:rowId xmlns:a16="http://schemas.microsoft.com/office/drawing/2014/main" val="775451461"/>
                  </a:ext>
                </a:extLst>
              </a:tr>
              <a:tr h="310415">
                <a:tc>
                  <a:txBody>
                    <a:bodyPr/>
                    <a:lstStyle/>
                    <a:p>
                      <a:pPr algn="r"/>
                      <a:r>
                        <a:rPr lang="de-DE" sz="1600" dirty="0"/>
                        <a:t>1.001 – 20.000 kW</a:t>
                      </a:r>
                      <a:endParaRPr lang="de-AT"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AT" sz="1600" b="0" i="0" u="none" strike="noStrike" kern="1200" baseline="0" dirty="0">
                          <a:solidFill>
                            <a:schemeClr val="dk1"/>
                          </a:solidFill>
                          <a:latin typeface="+mn-lt"/>
                          <a:ea typeface="+mn-ea"/>
                          <a:cs typeface="+mn-cs"/>
                        </a:rPr>
                        <a:t>50 Euro pro kW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AT" sz="1600" b="0" i="0" u="none" strike="noStrike" kern="1200" baseline="0" dirty="0">
                          <a:solidFill>
                            <a:schemeClr val="dk1"/>
                          </a:solidFill>
                          <a:latin typeface="+mn-lt"/>
                          <a:ea typeface="+mn-ea"/>
                          <a:cs typeface="+mn-cs"/>
                        </a:rPr>
                        <a:t>65 Euro pro kW 	</a:t>
                      </a:r>
                    </a:p>
                  </a:txBody>
                  <a:tcPr/>
                </a:tc>
                <a:extLst>
                  <a:ext uri="{0D108BD9-81ED-4DB2-BD59-A6C34878D82A}">
                    <a16:rowId xmlns:a16="http://schemas.microsoft.com/office/drawing/2014/main" val="3215746833"/>
                  </a:ext>
                </a:extLst>
              </a:tr>
              <a:tr h="310415">
                <a:tc>
                  <a:txBody>
                    <a:bodyPr/>
                    <a:lstStyle/>
                    <a:p>
                      <a:pPr algn="r"/>
                      <a:r>
                        <a:rPr lang="de-DE" sz="1600" dirty="0"/>
                        <a:t>&gt; 20.000 kW</a:t>
                      </a:r>
                      <a:endParaRPr lang="de-AT"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AT" sz="1600" b="0" i="0" u="none" strike="noStrike" kern="1200" baseline="0" dirty="0">
                          <a:solidFill>
                            <a:schemeClr val="dk1"/>
                          </a:solidFill>
                          <a:latin typeface="+mn-lt"/>
                          <a:ea typeface="+mn-ea"/>
                          <a:cs typeface="+mn-cs"/>
                        </a:rPr>
                        <a:t>70 Euro pro kW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AT" sz="1600" b="0" i="0" u="none" strike="noStrike" kern="1200" baseline="0" dirty="0">
                          <a:solidFill>
                            <a:schemeClr val="dk1"/>
                          </a:solidFill>
                          <a:latin typeface="+mn-lt"/>
                          <a:ea typeface="+mn-ea"/>
                          <a:cs typeface="+mn-cs"/>
                        </a:rPr>
                        <a:t>91 Euro pro kW 	</a:t>
                      </a:r>
                    </a:p>
                  </a:txBody>
                  <a:tcPr/>
                </a:tc>
                <a:extLst>
                  <a:ext uri="{0D108BD9-81ED-4DB2-BD59-A6C34878D82A}">
                    <a16:rowId xmlns:a16="http://schemas.microsoft.com/office/drawing/2014/main" val="3658050980"/>
                  </a:ext>
                </a:extLst>
              </a:tr>
            </a:tbl>
          </a:graphicData>
        </a:graphic>
      </p:graphicFrame>
    </p:spTree>
    <p:extLst>
      <p:ext uri="{BB962C8B-B14F-4D97-AF65-F5344CB8AC3E}">
        <p14:creationId xmlns:p14="http://schemas.microsoft.com/office/powerpoint/2010/main" val="12509063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E79880-0543-4832-B84C-25BB7DAE37F3}"/>
              </a:ext>
            </a:extLst>
          </p:cNvPr>
          <p:cNvSpPr>
            <a:spLocks noGrp="1"/>
          </p:cNvSpPr>
          <p:nvPr>
            <p:ph type="title"/>
          </p:nvPr>
        </p:nvSpPr>
        <p:spPr/>
        <p:txBody>
          <a:bodyPr>
            <a:normAutofit/>
          </a:bodyPr>
          <a:lstStyle/>
          <a:p>
            <a:r>
              <a:rPr lang="de-DE" sz="3600" dirty="0"/>
              <a:t>Versorgungsinfrastrukturbeitrags (VIB) neu</a:t>
            </a:r>
            <a:endParaRPr lang="de-AT" sz="3600" dirty="0"/>
          </a:p>
        </p:txBody>
      </p:sp>
      <p:sp>
        <p:nvSpPr>
          <p:cNvPr id="3" name="Inhaltsplatzhalter 2">
            <a:extLst>
              <a:ext uri="{FF2B5EF4-FFF2-40B4-BE49-F238E27FC236}">
                <a16:creationId xmlns:a16="http://schemas.microsoft.com/office/drawing/2014/main" id="{2EFA8D5C-5493-411E-A65A-3AB6D9B1D4E5}"/>
              </a:ext>
            </a:extLst>
          </p:cNvPr>
          <p:cNvSpPr>
            <a:spLocks noGrp="1"/>
          </p:cNvSpPr>
          <p:nvPr>
            <p:ph type="body" sz="quarter" idx="13"/>
          </p:nvPr>
        </p:nvSpPr>
        <p:spPr/>
        <p:txBody>
          <a:bodyPr>
            <a:normAutofit lnSpcReduction="10000"/>
          </a:bodyPr>
          <a:lstStyle/>
          <a:p>
            <a:r>
              <a:rPr lang="de-DE" dirty="0"/>
              <a:t>Wer ist vom VIB betroffen?</a:t>
            </a:r>
          </a:p>
          <a:p>
            <a:pPr lvl="1"/>
            <a:r>
              <a:rPr lang="de-DE" b="1" dirty="0"/>
              <a:t>Alle Stromeinspeiser mit einer netzwirksamen Leistung ab 20 kW </a:t>
            </a:r>
          </a:p>
          <a:p>
            <a:r>
              <a:rPr lang="de-DE" dirty="0"/>
              <a:t>Ab wann ist der VIB zu entrichten?</a:t>
            </a:r>
          </a:p>
          <a:p>
            <a:pPr lvl="1"/>
            <a:r>
              <a:rPr lang="de-DE" b="1" dirty="0"/>
              <a:t>Ab 1. Jänner 2027 </a:t>
            </a:r>
          </a:p>
          <a:p>
            <a:r>
              <a:rPr lang="de-DE" dirty="0"/>
              <a:t>Wie hoch wird der VIB sein?</a:t>
            </a:r>
          </a:p>
          <a:p>
            <a:pPr lvl="1"/>
            <a:r>
              <a:rPr lang="de-DE" dirty="0"/>
              <a:t>Der VIB sieht eine </a:t>
            </a:r>
            <a:r>
              <a:rPr lang="de-DE" b="1" dirty="0"/>
              <a:t>maximale Belastung </a:t>
            </a:r>
            <a:r>
              <a:rPr lang="de-DE" dirty="0"/>
              <a:t>pro Stromeinspeiser in Höhe von </a:t>
            </a:r>
            <a:r>
              <a:rPr lang="de-DE" b="1" dirty="0"/>
              <a:t>0,05 Cent pro kWh </a:t>
            </a:r>
            <a:r>
              <a:rPr lang="de-DE" dirty="0"/>
              <a:t>vor</a:t>
            </a:r>
          </a:p>
          <a:p>
            <a:pPr lvl="1"/>
            <a:r>
              <a:rPr lang="de-DE" dirty="0"/>
              <a:t>Die genaue Höhe des VIB wird vom Bundesminister für Wirtschaft, Energie und Tourismus auf Basis eines oder mehrerer Gutachten für jedes Kalenderjahr durch Verordnung festgelegt</a:t>
            </a:r>
          </a:p>
          <a:p>
            <a:pPr lvl="1"/>
            <a:r>
              <a:rPr lang="de-DE" dirty="0"/>
              <a:t>Zudem ist bei der Ausgestaltung des VIB der wirtschaftliche Betrieb von Anlagen sowie das Unterbleiben nachteiliger Auswirkungen auf die Strompreisentwicklungen sicherzustellen</a:t>
            </a:r>
          </a:p>
          <a:p>
            <a:pPr lvl="1"/>
            <a:r>
              <a:rPr lang="de-DE" dirty="0"/>
              <a:t>Allfällige Beiträge, die über den Betrag von 0,05 Cent pro kWh hinausgehen, sind von den Netzbetreibern bei der nächsten Jahresabrechnung gutzuschreiben</a:t>
            </a:r>
          </a:p>
          <a:p>
            <a:endParaRPr lang="de-AT" dirty="0"/>
          </a:p>
        </p:txBody>
      </p:sp>
      <p:sp>
        <p:nvSpPr>
          <p:cNvPr id="4" name="Fußzeilenplatzhalter 3">
            <a:extLst>
              <a:ext uri="{FF2B5EF4-FFF2-40B4-BE49-F238E27FC236}">
                <a16:creationId xmlns:a16="http://schemas.microsoft.com/office/drawing/2014/main" id="{71590E05-2DFD-442D-AE38-CD9F7423C042}"/>
              </a:ext>
            </a:extLst>
          </p:cNvPr>
          <p:cNvSpPr>
            <a:spLocks noGrp="1"/>
          </p:cNvSpPr>
          <p:nvPr>
            <p:ph type="ftr" sz="quarter" idx="11"/>
          </p:nvPr>
        </p:nvSpPr>
        <p:spPr/>
        <p:txBody>
          <a:bodyPr/>
          <a:lstStyle/>
          <a:p>
            <a:r>
              <a:rPr lang="de-DE"/>
              <a:t>Kompost und Biogas Verband Österreich</a:t>
            </a:r>
            <a:endParaRPr lang="de-AT" dirty="0"/>
          </a:p>
        </p:txBody>
      </p:sp>
      <p:sp>
        <p:nvSpPr>
          <p:cNvPr id="5" name="Foliennummernplatzhalter 4">
            <a:extLst>
              <a:ext uri="{FF2B5EF4-FFF2-40B4-BE49-F238E27FC236}">
                <a16:creationId xmlns:a16="http://schemas.microsoft.com/office/drawing/2014/main" id="{C4533004-C4ED-4101-BB93-3BBF0B4B108B}"/>
              </a:ext>
            </a:extLst>
          </p:cNvPr>
          <p:cNvSpPr>
            <a:spLocks noGrp="1"/>
          </p:cNvSpPr>
          <p:nvPr>
            <p:ph type="sldNum" sz="quarter" idx="12"/>
          </p:nvPr>
        </p:nvSpPr>
        <p:spPr/>
        <p:txBody>
          <a:bodyPr/>
          <a:lstStyle/>
          <a:p>
            <a:fld id="{0DC0DA7A-5040-45A5-8CF3-7F79414BEB87}" type="slidenum">
              <a:rPr lang="de-AT" smtClean="0"/>
              <a:pPr/>
              <a:t>23</a:t>
            </a:fld>
            <a:endParaRPr lang="de-AT" dirty="0"/>
          </a:p>
        </p:txBody>
      </p:sp>
    </p:spTree>
    <p:extLst>
      <p:ext uri="{BB962C8B-B14F-4D97-AF65-F5344CB8AC3E}">
        <p14:creationId xmlns:p14="http://schemas.microsoft.com/office/powerpoint/2010/main" val="24197832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A46B5F-6979-454B-98B3-A93A293A54B4}"/>
              </a:ext>
            </a:extLst>
          </p:cNvPr>
          <p:cNvSpPr>
            <a:spLocks noGrp="1"/>
          </p:cNvSpPr>
          <p:nvPr>
            <p:ph type="title"/>
          </p:nvPr>
        </p:nvSpPr>
        <p:spPr/>
        <p:txBody>
          <a:bodyPr>
            <a:normAutofit/>
          </a:bodyPr>
          <a:lstStyle/>
          <a:p>
            <a:r>
              <a:rPr lang="de-DE" sz="3600" dirty="0"/>
              <a:t>Versorgungsinfrastrukturbeitrags (VIB) neu</a:t>
            </a:r>
            <a:endParaRPr lang="de-AT" sz="3600" dirty="0"/>
          </a:p>
        </p:txBody>
      </p:sp>
      <p:sp>
        <p:nvSpPr>
          <p:cNvPr id="3" name="Inhaltsplatzhalter 2">
            <a:extLst>
              <a:ext uri="{FF2B5EF4-FFF2-40B4-BE49-F238E27FC236}">
                <a16:creationId xmlns:a16="http://schemas.microsoft.com/office/drawing/2014/main" id="{96265226-77E6-4860-A4B5-A4A83AAF160A}"/>
              </a:ext>
            </a:extLst>
          </p:cNvPr>
          <p:cNvSpPr>
            <a:spLocks noGrp="1"/>
          </p:cNvSpPr>
          <p:nvPr>
            <p:ph type="body" sz="quarter" idx="13"/>
          </p:nvPr>
        </p:nvSpPr>
        <p:spPr/>
        <p:txBody>
          <a:bodyPr/>
          <a:lstStyle/>
          <a:p>
            <a:r>
              <a:rPr lang="de-DE" dirty="0"/>
              <a:t>Wer hebt den VIB ein?</a:t>
            </a:r>
          </a:p>
          <a:p>
            <a:pPr lvl="1"/>
            <a:r>
              <a:rPr lang="de-DE" dirty="0"/>
              <a:t>Der VIB ist </a:t>
            </a:r>
            <a:r>
              <a:rPr lang="de-DE" b="1" dirty="0"/>
              <a:t>von den Netzbetreibern in Rechnung zu stellen </a:t>
            </a:r>
            <a:r>
              <a:rPr lang="de-DE" dirty="0"/>
              <a:t>und einzuheben</a:t>
            </a:r>
          </a:p>
          <a:p>
            <a:r>
              <a:rPr lang="de-DE" dirty="0"/>
              <a:t>Ziel dieser Maßnahme:</a:t>
            </a:r>
          </a:p>
          <a:p>
            <a:pPr lvl="1"/>
            <a:r>
              <a:rPr lang="de-DE" dirty="0"/>
              <a:t>Steigende Netzausbaukosten breiter aufteilen</a:t>
            </a:r>
          </a:p>
          <a:p>
            <a:pPr lvl="1"/>
            <a:r>
              <a:rPr lang="de-DE" dirty="0"/>
              <a:t>Durch den VIB soll ein fairer Beitrag auch auf Stromproduzentenseite sichergestellt werden </a:t>
            </a:r>
          </a:p>
          <a:p>
            <a:pPr lvl="1"/>
            <a:endParaRPr lang="de-DE" dirty="0"/>
          </a:p>
          <a:p>
            <a:endParaRPr lang="de-AT" dirty="0"/>
          </a:p>
        </p:txBody>
      </p:sp>
      <p:sp>
        <p:nvSpPr>
          <p:cNvPr id="4" name="Fußzeilenplatzhalter 3">
            <a:extLst>
              <a:ext uri="{FF2B5EF4-FFF2-40B4-BE49-F238E27FC236}">
                <a16:creationId xmlns:a16="http://schemas.microsoft.com/office/drawing/2014/main" id="{7DB4E18D-A600-4B6A-A1CA-460F26DC074C}"/>
              </a:ext>
            </a:extLst>
          </p:cNvPr>
          <p:cNvSpPr>
            <a:spLocks noGrp="1"/>
          </p:cNvSpPr>
          <p:nvPr>
            <p:ph type="ftr" sz="quarter" idx="11"/>
          </p:nvPr>
        </p:nvSpPr>
        <p:spPr/>
        <p:txBody>
          <a:bodyPr/>
          <a:lstStyle/>
          <a:p>
            <a:r>
              <a:rPr lang="de-DE"/>
              <a:t>Kompost und Biogas Verband Österreich</a:t>
            </a:r>
            <a:endParaRPr lang="de-AT" dirty="0"/>
          </a:p>
        </p:txBody>
      </p:sp>
      <p:sp>
        <p:nvSpPr>
          <p:cNvPr id="5" name="Foliennummernplatzhalter 4">
            <a:extLst>
              <a:ext uri="{FF2B5EF4-FFF2-40B4-BE49-F238E27FC236}">
                <a16:creationId xmlns:a16="http://schemas.microsoft.com/office/drawing/2014/main" id="{14740DF9-ACE6-4803-A9F6-8815707A6C6B}"/>
              </a:ext>
            </a:extLst>
          </p:cNvPr>
          <p:cNvSpPr>
            <a:spLocks noGrp="1"/>
          </p:cNvSpPr>
          <p:nvPr>
            <p:ph type="sldNum" sz="quarter" idx="12"/>
          </p:nvPr>
        </p:nvSpPr>
        <p:spPr/>
        <p:txBody>
          <a:bodyPr/>
          <a:lstStyle/>
          <a:p>
            <a:fld id="{0DC0DA7A-5040-45A5-8CF3-7F79414BEB87}" type="slidenum">
              <a:rPr lang="de-AT" smtClean="0"/>
              <a:pPr/>
              <a:t>24</a:t>
            </a:fld>
            <a:endParaRPr lang="de-AT" dirty="0"/>
          </a:p>
        </p:txBody>
      </p:sp>
    </p:spTree>
    <p:extLst>
      <p:ext uri="{BB962C8B-B14F-4D97-AF65-F5344CB8AC3E}">
        <p14:creationId xmlns:p14="http://schemas.microsoft.com/office/powerpoint/2010/main" val="30278846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6F1594-9C61-13C4-DD85-06E556BF7146}"/>
              </a:ext>
            </a:extLst>
          </p:cNvPr>
          <p:cNvSpPr>
            <a:spLocks noGrp="1"/>
          </p:cNvSpPr>
          <p:nvPr>
            <p:ph type="title"/>
          </p:nvPr>
        </p:nvSpPr>
        <p:spPr>
          <a:xfrm>
            <a:off x="1109492" y="493393"/>
            <a:ext cx="10638033" cy="829455"/>
          </a:xfrm>
        </p:spPr>
        <p:txBody>
          <a:bodyPr>
            <a:noAutofit/>
          </a:bodyPr>
          <a:lstStyle/>
          <a:p>
            <a:r>
              <a:rPr lang="de-AT" sz="3600" dirty="0"/>
              <a:t>Genehmigung</a:t>
            </a:r>
            <a:br>
              <a:rPr lang="de-AT" sz="3600" dirty="0"/>
            </a:br>
            <a:r>
              <a:rPr lang="de-AT" sz="3600" dirty="0"/>
              <a:t>Raumordnung</a:t>
            </a:r>
          </a:p>
        </p:txBody>
      </p:sp>
      <p:sp>
        <p:nvSpPr>
          <p:cNvPr id="3" name="Inhaltsplatzhalter 2">
            <a:extLst>
              <a:ext uri="{FF2B5EF4-FFF2-40B4-BE49-F238E27FC236}">
                <a16:creationId xmlns:a16="http://schemas.microsoft.com/office/drawing/2014/main" id="{7F700661-DAF2-9D08-9A33-73F61DE825E3}"/>
              </a:ext>
            </a:extLst>
          </p:cNvPr>
          <p:cNvSpPr>
            <a:spLocks noGrp="1"/>
          </p:cNvSpPr>
          <p:nvPr>
            <p:ph idx="1"/>
          </p:nvPr>
        </p:nvSpPr>
        <p:spPr>
          <a:xfrm>
            <a:off x="1109492" y="1489591"/>
            <a:ext cx="10058400" cy="4468635"/>
          </a:xfrm>
        </p:spPr>
        <p:txBody>
          <a:bodyPr/>
          <a:lstStyle/>
          <a:p>
            <a:pPr lvl="1"/>
            <a:r>
              <a:rPr lang="de-AT" dirty="0"/>
              <a:t>Vor der Genehmigung der Anlage </a:t>
            </a:r>
          </a:p>
          <a:p>
            <a:pPr lvl="2"/>
            <a:r>
              <a:rPr lang="de-AT" dirty="0"/>
              <a:t>Klärung in welcher Größenordnung die Anlage umgesetzt werden sollte</a:t>
            </a:r>
          </a:p>
          <a:p>
            <a:pPr lvl="3"/>
            <a:r>
              <a:rPr lang="de-AT" dirty="0"/>
              <a:t>Eigenes Gewerbe oder im Rahmen der Landwirtschaft und dieser untergeordnet und daher sehr begrenzt?</a:t>
            </a:r>
          </a:p>
          <a:p>
            <a:pPr lvl="3"/>
            <a:r>
              <a:rPr lang="de-AT" dirty="0"/>
              <a:t>Soll in Zukunft die Möglichkeit der Erweiterung bestehen?</a:t>
            </a:r>
          </a:p>
          <a:p>
            <a:pPr lvl="3"/>
            <a:r>
              <a:rPr lang="de-AT" dirty="0"/>
              <a:t>Soll in Zukunft auch die Möglichkeit der Erweiterung auf andere Tätigkeiten bestehen?</a:t>
            </a:r>
          </a:p>
          <a:p>
            <a:pPr lvl="4"/>
            <a:r>
              <a:rPr lang="de-AT" dirty="0">
                <a:latin typeface="Calibri" panose="020F0502020204030204" pitchFamily="34" charset="0"/>
                <a:cs typeface="Calibri" panose="020F0502020204030204" pitchFamily="34" charset="0"/>
              </a:rPr>
              <a:t>Bioökonomie und Kreislaufwirtschaft etc.</a:t>
            </a:r>
            <a:br>
              <a:rPr lang="de-AT" dirty="0">
                <a:latin typeface="Calibri" panose="020F0502020204030204" pitchFamily="34" charset="0"/>
                <a:cs typeface="Calibri" panose="020F0502020204030204" pitchFamily="34" charset="0"/>
              </a:rPr>
            </a:br>
            <a:endParaRPr lang="de-AT" dirty="0">
              <a:latin typeface="Calibri" panose="020F0502020204030204" pitchFamily="34" charset="0"/>
              <a:cs typeface="Calibri" panose="020F0502020204030204" pitchFamily="34" charset="0"/>
            </a:endParaRPr>
          </a:p>
          <a:p>
            <a:pPr lvl="1"/>
            <a:r>
              <a:rPr lang="de-AT" dirty="0"/>
              <a:t>An Hand der geplanten Tätigkeit erfolgt die raumordnungsrechtliche Einstufung</a:t>
            </a:r>
          </a:p>
          <a:p>
            <a:pPr lvl="2"/>
            <a:r>
              <a:rPr lang="de-AT" dirty="0"/>
              <a:t>Diese gibt dann vor welche Tätigkeiten im Rahmen der Widmung ausgeführt werden dürfen. </a:t>
            </a:r>
          </a:p>
          <a:p>
            <a:pPr lvl="2"/>
            <a:r>
              <a:rPr lang="de-AT" dirty="0"/>
              <a:t>Eine Änderung ist möglich, aber mit Aufwand und Unsicherheiten behaftet</a:t>
            </a:r>
            <a:br>
              <a:rPr lang="de-AT" sz="1000" b="1" dirty="0">
                <a:latin typeface="Calibri" panose="020F0502020204030204" pitchFamily="34" charset="0"/>
                <a:cs typeface="Calibri" panose="020F0502020204030204" pitchFamily="34" charset="0"/>
              </a:rPr>
            </a:br>
            <a:endParaRPr lang="de-AT" sz="1000" b="1" dirty="0">
              <a:latin typeface="Calibri" panose="020F0502020204030204" pitchFamily="34" charset="0"/>
              <a:cs typeface="Calibri" panose="020F0502020204030204" pitchFamily="34" charset="0"/>
            </a:endParaRPr>
          </a:p>
          <a:p>
            <a:pPr lvl="1"/>
            <a:r>
              <a:rPr lang="de-AT" dirty="0"/>
              <a:t>Zuständigkeit liegt in erster Instanz bei der Gemeinde</a:t>
            </a:r>
          </a:p>
          <a:p>
            <a:endParaRPr lang="de-AT" dirty="0"/>
          </a:p>
        </p:txBody>
      </p:sp>
      <p:sp>
        <p:nvSpPr>
          <p:cNvPr id="4" name="Foliennummernplatzhalter 3">
            <a:extLst>
              <a:ext uri="{FF2B5EF4-FFF2-40B4-BE49-F238E27FC236}">
                <a16:creationId xmlns:a16="http://schemas.microsoft.com/office/drawing/2014/main" id="{2ED458D3-AB44-3983-0971-78ACC3919161}"/>
              </a:ext>
            </a:extLst>
          </p:cNvPr>
          <p:cNvSpPr>
            <a:spLocks noGrp="1"/>
          </p:cNvSpPr>
          <p:nvPr>
            <p:ph type="sldNum" sz="quarter" idx="12"/>
          </p:nvPr>
        </p:nvSpPr>
        <p:spPr/>
        <p:txBody>
          <a:bodyPr/>
          <a:lstStyle/>
          <a:p>
            <a:fld id="{0DC0DA7A-5040-45A5-8CF3-7F79414BEB87}" type="slidenum">
              <a:rPr lang="de-AT" smtClean="0"/>
              <a:t>25</a:t>
            </a:fld>
            <a:endParaRPr lang="de-AT"/>
          </a:p>
        </p:txBody>
      </p:sp>
    </p:spTree>
    <p:extLst>
      <p:ext uri="{BB962C8B-B14F-4D97-AF65-F5344CB8AC3E}">
        <p14:creationId xmlns:p14="http://schemas.microsoft.com/office/powerpoint/2010/main" val="31242966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6F1594-9C61-13C4-DD85-06E556BF7146}"/>
              </a:ext>
            </a:extLst>
          </p:cNvPr>
          <p:cNvSpPr>
            <a:spLocks noGrp="1"/>
          </p:cNvSpPr>
          <p:nvPr>
            <p:ph type="title"/>
          </p:nvPr>
        </p:nvSpPr>
        <p:spPr>
          <a:xfrm>
            <a:off x="1097280" y="215683"/>
            <a:ext cx="10638033" cy="1015067"/>
          </a:xfrm>
        </p:spPr>
        <p:txBody>
          <a:bodyPr>
            <a:normAutofit fontScale="90000"/>
          </a:bodyPr>
          <a:lstStyle/>
          <a:p>
            <a:r>
              <a:rPr lang="de-AT" dirty="0"/>
              <a:t>Genehmigung</a:t>
            </a:r>
            <a:br>
              <a:rPr lang="de-AT" dirty="0"/>
            </a:br>
            <a:r>
              <a:rPr lang="de-AT" dirty="0"/>
              <a:t>Raumordnung - Beispiel: Raumordnungsgesetz OÖ</a:t>
            </a:r>
          </a:p>
        </p:txBody>
      </p:sp>
      <p:sp>
        <p:nvSpPr>
          <p:cNvPr id="3" name="Inhaltsplatzhalter 2">
            <a:extLst>
              <a:ext uri="{FF2B5EF4-FFF2-40B4-BE49-F238E27FC236}">
                <a16:creationId xmlns:a16="http://schemas.microsoft.com/office/drawing/2014/main" id="{7F700661-DAF2-9D08-9A33-73F61DE825E3}"/>
              </a:ext>
            </a:extLst>
          </p:cNvPr>
          <p:cNvSpPr>
            <a:spLocks noGrp="1"/>
          </p:cNvSpPr>
          <p:nvPr>
            <p:ph idx="1"/>
          </p:nvPr>
        </p:nvSpPr>
        <p:spPr/>
        <p:txBody>
          <a:bodyPr/>
          <a:lstStyle/>
          <a:p>
            <a:pPr marL="200025" lvl="1" indent="0">
              <a:buNone/>
            </a:pPr>
            <a:r>
              <a:rPr lang="de-AT" b="1" dirty="0"/>
              <a:t>Mögliche Widmungen</a:t>
            </a:r>
          </a:p>
          <a:p>
            <a:pPr lvl="1"/>
            <a:r>
              <a:rPr lang="de-AT" dirty="0"/>
              <a:t>Bauland (§ 21)</a:t>
            </a:r>
          </a:p>
          <a:p>
            <a:pPr lvl="3"/>
            <a:r>
              <a:rPr lang="de-AT" dirty="0"/>
              <a:t>Gemischte Baugebiete, Betriebsbaugebiete, Industriegebiete (§ 21 Abs. 2)</a:t>
            </a:r>
          </a:p>
          <a:p>
            <a:pPr lvl="3"/>
            <a:r>
              <a:rPr lang="de-AT" dirty="0"/>
              <a:t>Als Sondergebiete des Baulandes: Betriebe, die unter die Seveso-Richtlinie fallen (§ 23 Abs. 4 Z 3)</a:t>
            </a:r>
          </a:p>
          <a:p>
            <a:pPr lvl="3"/>
            <a:r>
              <a:rPr lang="de-AT" dirty="0"/>
              <a:t>Nicht im Bauland errichtet werden dürfen (§ 21 Abs. 5): </a:t>
            </a:r>
          </a:p>
          <a:p>
            <a:pPr lvl="5"/>
            <a:r>
              <a:rPr lang="de-AT" dirty="0"/>
              <a:t>bodenunabhängige Nutztierhaltung Grünland</a:t>
            </a:r>
          </a:p>
          <a:p>
            <a:pPr lvl="5"/>
            <a:r>
              <a:rPr lang="de-DE" dirty="0"/>
              <a:t>frei stehende Photovoltaikanlagen mit einer Modulfläche von mehr als 50 m2</a:t>
            </a:r>
          </a:p>
          <a:p>
            <a:pPr lvl="5"/>
            <a:r>
              <a:rPr lang="de-DE" dirty="0"/>
              <a:t>Windkraftanlagen</a:t>
            </a:r>
            <a:endParaRPr lang="de-AT" dirty="0"/>
          </a:p>
          <a:p>
            <a:pPr lvl="1"/>
            <a:r>
              <a:rPr lang="de-AT" dirty="0"/>
              <a:t>Grünland (§ 30)</a:t>
            </a:r>
          </a:p>
          <a:p>
            <a:pPr lvl="3"/>
            <a:r>
              <a:rPr lang="de-DE" dirty="0"/>
              <a:t>Im Grünland dürfen nur Bauwerke und Anlagen errichtet werden, die nötig sind, um dieses bestimmungsgemäß zu nutzen (</a:t>
            </a:r>
            <a:r>
              <a:rPr lang="de-AT" dirty="0"/>
              <a:t>§ 30 Abs. </a:t>
            </a:r>
            <a:r>
              <a:rPr lang="de-DE" dirty="0"/>
              <a:t>5)</a:t>
            </a:r>
          </a:p>
          <a:p>
            <a:pPr lvl="3"/>
            <a:r>
              <a:rPr lang="de-DE" dirty="0"/>
              <a:t>Je nach Erfordernis sind überdies sonstige Widmungen im Grünland möglich (§ 30 Abs. 3)</a:t>
            </a:r>
          </a:p>
          <a:p>
            <a:pPr lvl="3"/>
            <a:endParaRPr lang="de-AT" dirty="0"/>
          </a:p>
          <a:p>
            <a:pPr lvl="1"/>
            <a:endParaRPr lang="de-AT" dirty="0"/>
          </a:p>
          <a:p>
            <a:pPr lvl="1"/>
            <a:endParaRPr lang="de-AT" dirty="0"/>
          </a:p>
          <a:p>
            <a:endParaRPr lang="de-AT" dirty="0"/>
          </a:p>
        </p:txBody>
      </p:sp>
      <p:sp>
        <p:nvSpPr>
          <p:cNvPr id="4" name="Foliennummernplatzhalter 3">
            <a:extLst>
              <a:ext uri="{FF2B5EF4-FFF2-40B4-BE49-F238E27FC236}">
                <a16:creationId xmlns:a16="http://schemas.microsoft.com/office/drawing/2014/main" id="{2ED458D3-AB44-3983-0971-78ACC3919161}"/>
              </a:ext>
            </a:extLst>
          </p:cNvPr>
          <p:cNvSpPr>
            <a:spLocks noGrp="1"/>
          </p:cNvSpPr>
          <p:nvPr>
            <p:ph type="sldNum" sz="quarter" idx="12"/>
          </p:nvPr>
        </p:nvSpPr>
        <p:spPr/>
        <p:txBody>
          <a:bodyPr/>
          <a:lstStyle/>
          <a:p>
            <a:fld id="{0DC0DA7A-5040-45A5-8CF3-7F79414BEB87}" type="slidenum">
              <a:rPr lang="de-AT" smtClean="0"/>
              <a:t>26</a:t>
            </a:fld>
            <a:endParaRPr lang="de-AT"/>
          </a:p>
        </p:txBody>
      </p:sp>
    </p:spTree>
    <p:extLst>
      <p:ext uri="{BB962C8B-B14F-4D97-AF65-F5344CB8AC3E}">
        <p14:creationId xmlns:p14="http://schemas.microsoft.com/office/powerpoint/2010/main" val="40637298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6F1594-9C61-13C4-DD85-06E556BF7146}"/>
              </a:ext>
            </a:extLst>
          </p:cNvPr>
          <p:cNvSpPr>
            <a:spLocks noGrp="1"/>
          </p:cNvSpPr>
          <p:nvPr>
            <p:ph type="title"/>
          </p:nvPr>
        </p:nvSpPr>
        <p:spPr>
          <a:xfrm>
            <a:off x="1059616" y="454653"/>
            <a:ext cx="10638033" cy="829455"/>
          </a:xfrm>
        </p:spPr>
        <p:txBody>
          <a:bodyPr>
            <a:noAutofit/>
          </a:bodyPr>
          <a:lstStyle/>
          <a:p>
            <a:r>
              <a:rPr lang="de-AT" sz="3600" dirty="0"/>
              <a:t>Genehmigung</a:t>
            </a:r>
            <a:br>
              <a:rPr lang="de-AT" sz="3600" dirty="0"/>
            </a:br>
            <a:r>
              <a:rPr lang="de-AT" sz="3600" dirty="0"/>
              <a:t>Raumordnung - Beispiel: Raumordnungsgesetz OÖ</a:t>
            </a:r>
          </a:p>
        </p:txBody>
      </p:sp>
      <p:sp>
        <p:nvSpPr>
          <p:cNvPr id="3" name="Inhaltsplatzhalter 2">
            <a:extLst>
              <a:ext uri="{FF2B5EF4-FFF2-40B4-BE49-F238E27FC236}">
                <a16:creationId xmlns:a16="http://schemas.microsoft.com/office/drawing/2014/main" id="{7F700661-DAF2-9D08-9A33-73F61DE825E3}"/>
              </a:ext>
            </a:extLst>
          </p:cNvPr>
          <p:cNvSpPr>
            <a:spLocks noGrp="1"/>
          </p:cNvSpPr>
          <p:nvPr>
            <p:ph idx="1"/>
          </p:nvPr>
        </p:nvSpPr>
        <p:spPr>
          <a:xfrm>
            <a:off x="1059616" y="1445508"/>
            <a:ext cx="10058400" cy="4686627"/>
          </a:xfrm>
        </p:spPr>
        <p:txBody>
          <a:bodyPr/>
          <a:lstStyle/>
          <a:p>
            <a:pPr marL="200025" lvl="1" indent="0">
              <a:buNone/>
            </a:pPr>
            <a:r>
              <a:rPr lang="de-AT" b="1" dirty="0"/>
              <a:t>Verfahrensablauf</a:t>
            </a:r>
            <a:r>
              <a:rPr lang="de-AT" dirty="0"/>
              <a:t> (§ 33 und § 34)</a:t>
            </a:r>
          </a:p>
          <a:p>
            <a:pPr lvl="1"/>
            <a:r>
              <a:rPr lang="de-AT" dirty="0"/>
              <a:t>Antragstellung bei der zuständigen Gemeinde um Umwidmung</a:t>
            </a:r>
          </a:p>
          <a:p>
            <a:pPr lvl="1"/>
            <a:r>
              <a:rPr lang="de-AT" dirty="0"/>
              <a:t>Fristenlauf</a:t>
            </a:r>
          </a:p>
          <a:p>
            <a:pPr lvl="3"/>
            <a:r>
              <a:rPr lang="de-AT" dirty="0"/>
              <a:t>4-wöchige öffentliche Kundmachung</a:t>
            </a:r>
          </a:p>
          <a:p>
            <a:pPr lvl="3"/>
            <a:r>
              <a:rPr lang="de-AT" dirty="0"/>
              <a:t>Jeder kann Planungsinteressen bekanntgeben; mögliche Einwendungen</a:t>
            </a:r>
          </a:p>
          <a:p>
            <a:pPr lvl="3"/>
            <a:r>
              <a:rPr lang="de-AT" dirty="0"/>
              <a:t>Beschluss des Planentwurfs durch den Gemeinderat</a:t>
            </a:r>
          </a:p>
          <a:p>
            <a:pPr lvl="3"/>
            <a:r>
              <a:rPr lang="de-AT" dirty="0"/>
              <a:t>8-wöchige </a:t>
            </a:r>
            <a:r>
              <a:rPr lang="de-AT" dirty="0" err="1"/>
              <a:t>Stellungnahmemöglichkeit</a:t>
            </a:r>
            <a:r>
              <a:rPr lang="de-AT" dirty="0"/>
              <a:t> (der Landesregierung, benachbarter Gemeinden etc.) </a:t>
            </a:r>
          </a:p>
          <a:p>
            <a:pPr lvl="3"/>
            <a:r>
              <a:rPr lang="de-AT" dirty="0"/>
              <a:t>Einarbeitung möglicher zu berücksichtigender Adaptierungen</a:t>
            </a:r>
          </a:p>
          <a:p>
            <a:pPr lvl="3"/>
            <a:r>
              <a:rPr lang="de-AT" dirty="0"/>
              <a:t>4-wöchige öffentliche Kundmachung </a:t>
            </a:r>
          </a:p>
          <a:p>
            <a:pPr lvl="3"/>
            <a:r>
              <a:rPr lang="de-AT" dirty="0"/>
              <a:t>Bei weiterer Adaptierung müssen Betroffene vor der Beschlussfassung gehört werden</a:t>
            </a:r>
          </a:p>
          <a:p>
            <a:pPr lvl="3"/>
            <a:r>
              <a:rPr lang="de-AT" dirty="0"/>
              <a:t>Vorlage der geplanten Flächenwidmung an die Landesregierung </a:t>
            </a:r>
          </a:p>
          <a:p>
            <a:pPr lvl="3"/>
            <a:r>
              <a:rPr lang="de-AT" dirty="0"/>
              <a:t>Kundmachung durch die Gemeinde nach Nichtuntersagung durch die Landesregierung</a:t>
            </a:r>
          </a:p>
          <a:p>
            <a:pPr lvl="2"/>
            <a:endParaRPr lang="de-AT" sz="2000" dirty="0"/>
          </a:p>
          <a:p>
            <a:pPr lvl="2"/>
            <a:endParaRPr lang="de-AT" sz="2000" dirty="0"/>
          </a:p>
          <a:p>
            <a:pPr lvl="1"/>
            <a:endParaRPr lang="de-DE" sz="2400" dirty="0"/>
          </a:p>
          <a:p>
            <a:pPr lvl="2"/>
            <a:endParaRPr lang="de-AT" sz="2133" dirty="0"/>
          </a:p>
          <a:p>
            <a:pPr lvl="1"/>
            <a:endParaRPr lang="de-AT" sz="2400" dirty="0"/>
          </a:p>
          <a:p>
            <a:pPr lvl="1"/>
            <a:endParaRPr lang="de-AT" sz="2400" dirty="0"/>
          </a:p>
          <a:p>
            <a:endParaRPr lang="de-AT" sz="3200" dirty="0"/>
          </a:p>
        </p:txBody>
      </p:sp>
      <p:sp>
        <p:nvSpPr>
          <p:cNvPr id="4" name="Foliennummernplatzhalter 3">
            <a:extLst>
              <a:ext uri="{FF2B5EF4-FFF2-40B4-BE49-F238E27FC236}">
                <a16:creationId xmlns:a16="http://schemas.microsoft.com/office/drawing/2014/main" id="{2ED458D3-AB44-3983-0971-78ACC3919161}"/>
              </a:ext>
            </a:extLst>
          </p:cNvPr>
          <p:cNvSpPr>
            <a:spLocks noGrp="1"/>
          </p:cNvSpPr>
          <p:nvPr>
            <p:ph type="sldNum" sz="quarter" idx="12"/>
          </p:nvPr>
        </p:nvSpPr>
        <p:spPr/>
        <p:txBody>
          <a:bodyPr/>
          <a:lstStyle/>
          <a:p>
            <a:fld id="{0DC0DA7A-5040-45A5-8CF3-7F79414BEB87}" type="slidenum">
              <a:rPr lang="de-AT" smtClean="0"/>
              <a:t>27</a:t>
            </a:fld>
            <a:endParaRPr lang="de-AT"/>
          </a:p>
        </p:txBody>
      </p:sp>
    </p:spTree>
    <p:extLst>
      <p:ext uri="{BB962C8B-B14F-4D97-AF65-F5344CB8AC3E}">
        <p14:creationId xmlns:p14="http://schemas.microsoft.com/office/powerpoint/2010/main" val="15027436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5405763-7DF9-EC5D-7ADC-D06912DE379B}"/>
              </a:ext>
            </a:extLst>
          </p:cNvPr>
          <p:cNvSpPr>
            <a:spLocks noGrp="1"/>
          </p:cNvSpPr>
          <p:nvPr>
            <p:ph type="title"/>
          </p:nvPr>
        </p:nvSpPr>
        <p:spPr>
          <a:xfrm>
            <a:off x="1049969" y="482141"/>
            <a:ext cx="11142031" cy="829455"/>
          </a:xfrm>
        </p:spPr>
        <p:txBody>
          <a:bodyPr>
            <a:normAutofit fontScale="90000"/>
          </a:bodyPr>
          <a:lstStyle/>
          <a:p>
            <a:r>
              <a:rPr lang="de-AT" dirty="0"/>
              <a:t>Genehmigung</a:t>
            </a:r>
            <a:br>
              <a:rPr lang="de-AT" dirty="0"/>
            </a:br>
            <a:r>
              <a:rPr lang="de-AT" dirty="0"/>
              <a:t>Umweltverträglichkeitsprüfungsgesetz (UVP-Gesetz)</a:t>
            </a:r>
          </a:p>
        </p:txBody>
      </p:sp>
      <p:sp>
        <p:nvSpPr>
          <p:cNvPr id="3" name="Inhaltsplatzhalter 2">
            <a:extLst>
              <a:ext uri="{FF2B5EF4-FFF2-40B4-BE49-F238E27FC236}">
                <a16:creationId xmlns:a16="http://schemas.microsoft.com/office/drawing/2014/main" id="{063071E4-152A-EAED-4CD8-74AD082F6BD5}"/>
              </a:ext>
            </a:extLst>
          </p:cNvPr>
          <p:cNvSpPr>
            <a:spLocks noGrp="1"/>
          </p:cNvSpPr>
          <p:nvPr>
            <p:ph idx="1"/>
          </p:nvPr>
        </p:nvSpPr>
        <p:spPr>
          <a:xfrm>
            <a:off x="1049969" y="1454558"/>
            <a:ext cx="10058400" cy="5005227"/>
          </a:xfrm>
        </p:spPr>
        <p:txBody>
          <a:bodyPr>
            <a:normAutofit fontScale="92500"/>
          </a:bodyPr>
          <a:lstStyle/>
          <a:p>
            <a:pPr marL="177800" lvl="1" indent="0">
              <a:buNone/>
            </a:pPr>
            <a:r>
              <a:rPr lang="de-DE" sz="2200" b="1" dirty="0"/>
              <a:t>Umweltverträglichkeitsprüfungs-Gesetz</a:t>
            </a:r>
          </a:p>
          <a:p>
            <a:pPr lvl="1"/>
            <a:r>
              <a:rPr lang="de-DE" sz="2200" dirty="0"/>
              <a:t>Abfallbehandlungsanlagen, die einer UVP unterliegen </a:t>
            </a:r>
            <a:r>
              <a:rPr lang="de-DE" sz="2200" dirty="0">
                <a:sym typeface="Wingdings" panose="05000000000000000000" pitchFamily="2" charset="2"/>
              </a:rPr>
              <a:t> Anhang 1 Z 1 bis 3 UVP-G 2000</a:t>
            </a:r>
            <a:endParaRPr lang="de-DE" sz="2200" dirty="0"/>
          </a:p>
          <a:p>
            <a:pPr lvl="2"/>
            <a:r>
              <a:rPr lang="de-DE" sz="1900" dirty="0"/>
              <a:t>Im normalen Verfahren UVP-pflichtig:</a:t>
            </a:r>
          </a:p>
          <a:p>
            <a:pPr lvl="3"/>
            <a:r>
              <a:rPr lang="de-DE" sz="1700" dirty="0"/>
              <a:t>Spalte 1, Z 1, b) Anlagen zur biologischen, physikalischen oder mechanisch-biologischen Behandlung von </a:t>
            </a:r>
            <a:r>
              <a:rPr lang="de-DE" sz="1700" u="sng" dirty="0"/>
              <a:t>gefährlichen Abfällen ≥ 20.000 t/a</a:t>
            </a:r>
          </a:p>
          <a:p>
            <a:pPr lvl="3"/>
            <a:r>
              <a:rPr lang="de-DE" sz="1700" dirty="0"/>
              <a:t>Spalte 1, Z 2, c) sonstige Anlagen zur Behandlung (thermisch, chemisch, physikalisch, biologisch, mechanisch-biologisch) von </a:t>
            </a:r>
            <a:r>
              <a:rPr lang="de-DE" sz="1700" u="sng" dirty="0"/>
              <a:t>nicht gefährlichen Abfällen ≥ 35.000 t/a oder 100 t/d </a:t>
            </a:r>
            <a:r>
              <a:rPr lang="de-DE" sz="1700" dirty="0"/>
              <a:t>- </a:t>
            </a:r>
            <a:r>
              <a:rPr lang="de-DE" sz="1700" b="1" dirty="0"/>
              <a:t>ausgenommen</a:t>
            </a:r>
            <a:r>
              <a:rPr lang="de-DE" sz="1700" dirty="0"/>
              <a:t> Anlagen zur </a:t>
            </a:r>
            <a:r>
              <a:rPr lang="de-DE" sz="1700" b="1" dirty="0"/>
              <a:t>ausschließlich stofflichen Verwertung </a:t>
            </a:r>
            <a:r>
              <a:rPr lang="de-DE" sz="1700" dirty="0"/>
              <a:t>oder mechanischen Sortierung</a:t>
            </a:r>
          </a:p>
          <a:p>
            <a:pPr lvl="1"/>
            <a:r>
              <a:rPr lang="de-DE" sz="2200" dirty="0"/>
              <a:t>§ 3 Abs. 2 bzw. § 3a Abs. 6 UVP-G: Schwellenwerte nur mit anderen Vorhaben zusammen erreicht </a:t>
            </a:r>
            <a:r>
              <a:rPr lang="de-DE" sz="2200" dirty="0">
                <a:sym typeface="Wingdings" panose="05000000000000000000" pitchFamily="2" charset="2"/>
              </a:rPr>
              <a:t> </a:t>
            </a:r>
            <a:r>
              <a:rPr lang="de-DE" sz="2200" dirty="0"/>
              <a:t>Einzelfallprüfung durch Behörde: erhebliche schädliche, belästigende oder belastende Auswirkungen auf die Umwelt durch </a:t>
            </a:r>
            <a:r>
              <a:rPr lang="de-DE" sz="2200" b="1" dirty="0"/>
              <a:t>Kumulierung</a:t>
            </a:r>
            <a:r>
              <a:rPr lang="de-DE" sz="2200" dirty="0"/>
              <a:t> der Auswirkungen?</a:t>
            </a:r>
          </a:p>
          <a:p>
            <a:pPr lvl="2"/>
            <a:r>
              <a:rPr lang="de-DE" sz="1900" dirty="0"/>
              <a:t>Für Kumulierung zu berücksichtigen: andere gleichartige und in einem räumlichen Zusammenhang stehende Vorhaben, die bestehen, genehmigt sind oder früher eingereicht wurden</a:t>
            </a:r>
          </a:p>
          <a:p>
            <a:pPr lvl="3"/>
            <a:r>
              <a:rPr lang="de-DE" sz="1700" dirty="0"/>
              <a:t>UVP im vereinfachten Verfahren</a:t>
            </a:r>
          </a:p>
          <a:p>
            <a:pPr lvl="2"/>
            <a:r>
              <a:rPr lang="de-DE" sz="1900" dirty="0"/>
              <a:t>Keine Einzelfallprüfung, wenn das geplante Vorhaben eine Kapazität von weniger als 25 % des Schwellenwertes aufweist</a:t>
            </a:r>
          </a:p>
          <a:p>
            <a:pPr lvl="2"/>
            <a:r>
              <a:rPr lang="de-AT" sz="2000" dirty="0"/>
              <a:t>Vor Abschluss des UVP-Verfahrens dürfen keinen Bewilligungen erteilt werden (§ 3 Abs. 6)</a:t>
            </a:r>
          </a:p>
        </p:txBody>
      </p:sp>
      <p:sp>
        <p:nvSpPr>
          <p:cNvPr id="4" name="Foliennummernplatzhalter 3">
            <a:extLst>
              <a:ext uri="{FF2B5EF4-FFF2-40B4-BE49-F238E27FC236}">
                <a16:creationId xmlns:a16="http://schemas.microsoft.com/office/drawing/2014/main" id="{4452F738-29EE-424B-7E1B-3D5D1D7C5D5B}"/>
              </a:ext>
            </a:extLst>
          </p:cNvPr>
          <p:cNvSpPr>
            <a:spLocks noGrp="1"/>
          </p:cNvSpPr>
          <p:nvPr>
            <p:ph type="sldNum" sz="quarter" idx="12"/>
          </p:nvPr>
        </p:nvSpPr>
        <p:spPr/>
        <p:txBody>
          <a:bodyPr/>
          <a:lstStyle/>
          <a:p>
            <a:fld id="{0DC0DA7A-5040-45A5-8CF3-7F79414BEB87}" type="slidenum">
              <a:rPr lang="de-AT" smtClean="0"/>
              <a:t>28</a:t>
            </a:fld>
            <a:endParaRPr lang="de-AT"/>
          </a:p>
        </p:txBody>
      </p:sp>
    </p:spTree>
    <p:extLst>
      <p:ext uri="{BB962C8B-B14F-4D97-AF65-F5344CB8AC3E}">
        <p14:creationId xmlns:p14="http://schemas.microsoft.com/office/powerpoint/2010/main" val="895166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14D0BF-5EDB-4F44-A448-BC01F2724006}"/>
              </a:ext>
            </a:extLst>
          </p:cNvPr>
          <p:cNvSpPr>
            <a:spLocks noGrp="1"/>
          </p:cNvSpPr>
          <p:nvPr>
            <p:ph type="title"/>
          </p:nvPr>
        </p:nvSpPr>
        <p:spPr>
          <a:xfrm>
            <a:off x="720001" y="477117"/>
            <a:ext cx="10638033" cy="829455"/>
          </a:xfrm>
        </p:spPr>
        <p:txBody>
          <a:bodyPr>
            <a:noAutofit/>
          </a:bodyPr>
          <a:lstStyle/>
          <a:p>
            <a:r>
              <a:rPr lang="de-AT" dirty="0">
                <a:latin typeface="+mj-lt"/>
              </a:rPr>
              <a:t>Genehmigung: </a:t>
            </a:r>
            <a:br>
              <a:rPr lang="de-AT" dirty="0">
                <a:latin typeface="+mj-lt"/>
              </a:rPr>
            </a:br>
            <a:r>
              <a:rPr lang="de-AT" dirty="0">
                <a:latin typeface="+mj-lt"/>
              </a:rPr>
              <a:t>3 Schirmgesetze je nach Substrat &amp; Anwendung</a:t>
            </a:r>
          </a:p>
        </p:txBody>
      </p:sp>
      <p:sp>
        <p:nvSpPr>
          <p:cNvPr id="4" name="Foliennummernplatzhalter 3">
            <a:extLst>
              <a:ext uri="{FF2B5EF4-FFF2-40B4-BE49-F238E27FC236}">
                <a16:creationId xmlns:a16="http://schemas.microsoft.com/office/drawing/2014/main" id="{D5FE3220-C735-480D-BE30-A5E9D222ACFF}"/>
              </a:ext>
            </a:extLst>
          </p:cNvPr>
          <p:cNvSpPr>
            <a:spLocks noGrp="1"/>
          </p:cNvSpPr>
          <p:nvPr>
            <p:ph type="sldNum" sz="quarter" idx="12"/>
          </p:nvPr>
        </p:nvSpPr>
        <p:spPr/>
        <p:txBody>
          <a:bodyPr/>
          <a:lstStyle/>
          <a:p>
            <a:fld id="{0DC0DA7A-5040-45A5-8CF3-7F79414BEB87}" type="slidenum">
              <a:rPr lang="de-AT" smtClean="0"/>
              <a:t>29</a:t>
            </a:fld>
            <a:endParaRPr lang="de-AT"/>
          </a:p>
        </p:txBody>
      </p:sp>
      <p:sp>
        <p:nvSpPr>
          <p:cNvPr id="9" name="Inhaltsplatzhalter 8">
            <a:extLst>
              <a:ext uri="{FF2B5EF4-FFF2-40B4-BE49-F238E27FC236}">
                <a16:creationId xmlns:a16="http://schemas.microsoft.com/office/drawing/2014/main" id="{104B1089-4F9D-431F-A0F5-13082F8E873B}"/>
              </a:ext>
            </a:extLst>
          </p:cNvPr>
          <p:cNvSpPr>
            <a:spLocks noGrp="1"/>
          </p:cNvSpPr>
          <p:nvPr>
            <p:ph idx="1"/>
          </p:nvPr>
        </p:nvSpPr>
        <p:spPr>
          <a:xfrm>
            <a:off x="7486719" y="1525018"/>
            <a:ext cx="4151098" cy="4586597"/>
          </a:xfrm>
          <a:ln>
            <a:solidFill>
              <a:schemeClr val="tx1"/>
            </a:solidFill>
          </a:ln>
        </p:spPr>
        <p:txBody>
          <a:bodyPr/>
          <a:lstStyle/>
          <a:p>
            <a:r>
              <a:rPr lang="de-AT" dirty="0"/>
              <a:t>Anlagengenehmigung erfolgt im Rahmen eines konzentrierten Verfahrens </a:t>
            </a:r>
          </a:p>
          <a:p>
            <a:pPr lvl="1"/>
            <a:r>
              <a:rPr lang="de-AT" dirty="0"/>
              <a:t>Großteil aller betroffenen Rechtsmaterien miterfasst</a:t>
            </a:r>
          </a:p>
          <a:p>
            <a:r>
              <a:rPr lang="de-AT" dirty="0"/>
              <a:t>Zusammenfassung aller für die Genehmigung notwendigen Vorgaben findet man in der Technischen Grundlage</a:t>
            </a:r>
          </a:p>
          <a:p>
            <a:r>
              <a:rPr lang="de-DE" dirty="0"/>
              <a:t>R</a:t>
            </a:r>
            <a:r>
              <a:rPr lang="de-AT" dirty="0"/>
              <a:t>ein stoffliche Verwertung von nicht gefährlichen Abfällen (s. </a:t>
            </a:r>
            <a:r>
              <a:rPr lang="de-AT" dirty="0" err="1"/>
              <a:t>AbfallverzeichnisVO</a:t>
            </a:r>
            <a:r>
              <a:rPr lang="de-AT" dirty="0"/>
              <a:t>) </a:t>
            </a:r>
            <a:r>
              <a:rPr lang="de-AT" dirty="0">
                <a:sym typeface="Wingdings" panose="05000000000000000000" pitchFamily="2" charset="2"/>
              </a:rPr>
              <a:t></a:t>
            </a:r>
            <a:r>
              <a:rPr lang="de-AT" dirty="0"/>
              <a:t> GewO</a:t>
            </a:r>
          </a:p>
        </p:txBody>
      </p:sp>
      <p:pic>
        <p:nvPicPr>
          <p:cNvPr id="10" name="Grafik 9">
            <a:extLst>
              <a:ext uri="{FF2B5EF4-FFF2-40B4-BE49-F238E27FC236}">
                <a16:creationId xmlns:a16="http://schemas.microsoft.com/office/drawing/2014/main" id="{D8B8F78B-ABA9-4AB2-9477-F650473B76A9}"/>
              </a:ext>
            </a:extLst>
          </p:cNvPr>
          <p:cNvPicPr>
            <a:picLocks noChangeAspect="1"/>
          </p:cNvPicPr>
          <p:nvPr/>
        </p:nvPicPr>
        <p:blipFill>
          <a:blip r:embed="rId3"/>
          <a:stretch>
            <a:fillRect/>
          </a:stretch>
        </p:blipFill>
        <p:spPr>
          <a:xfrm>
            <a:off x="252055" y="1525018"/>
            <a:ext cx="7151538" cy="4586597"/>
          </a:xfrm>
          <a:prstGeom prst="rect">
            <a:avLst/>
          </a:prstGeom>
        </p:spPr>
      </p:pic>
    </p:spTree>
    <p:extLst>
      <p:ext uri="{BB962C8B-B14F-4D97-AF65-F5344CB8AC3E}">
        <p14:creationId xmlns:p14="http://schemas.microsoft.com/office/powerpoint/2010/main" val="161805686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AABF1A-E8A8-6F7D-A3E0-019D581BD248}"/>
              </a:ext>
            </a:extLst>
          </p:cNvPr>
          <p:cNvSpPr>
            <a:spLocks noGrp="1"/>
          </p:cNvSpPr>
          <p:nvPr>
            <p:ph type="title"/>
          </p:nvPr>
        </p:nvSpPr>
        <p:spPr>
          <a:xfrm>
            <a:off x="1102386" y="520983"/>
            <a:ext cx="10638033" cy="829455"/>
          </a:xfrm>
        </p:spPr>
        <p:txBody>
          <a:bodyPr>
            <a:normAutofit/>
          </a:bodyPr>
          <a:lstStyle/>
          <a:p>
            <a:r>
              <a:rPr lang="de-AT" sz="3600" dirty="0"/>
              <a:t>Abfallwirtschaftsgesetz (AWG)</a:t>
            </a:r>
          </a:p>
        </p:txBody>
      </p:sp>
      <p:sp>
        <p:nvSpPr>
          <p:cNvPr id="3" name="Inhaltsplatzhalter 2">
            <a:extLst>
              <a:ext uri="{FF2B5EF4-FFF2-40B4-BE49-F238E27FC236}">
                <a16:creationId xmlns:a16="http://schemas.microsoft.com/office/drawing/2014/main" id="{A8102A91-4505-BD1A-D7C3-1E23A4D35E78}"/>
              </a:ext>
            </a:extLst>
          </p:cNvPr>
          <p:cNvSpPr>
            <a:spLocks noGrp="1"/>
          </p:cNvSpPr>
          <p:nvPr>
            <p:ph idx="1"/>
          </p:nvPr>
        </p:nvSpPr>
        <p:spPr>
          <a:xfrm>
            <a:off x="1066800" y="1454558"/>
            <a:ext cx="10058400" cy="4705610"/>
          </a:xfrm>
        </p:spPr>
        <p:txBody>
          <a:bodyPr>
            <a:normAutofit/>
          </a:bodyPr>
          <a:lstStyle/>
          <a:p>
            <a:pPr marL="0" indent="0">
              <a:lnSpc>
                <a:spcPct val="110000"/>
              </a:lnSpc>
              <a:buNone/>
            </a:pPr>
            <a:r>
              <a:rPr lang="de-DE" dirty="0"/>
              <a:t>Genehmigungsvorgaben sind an das Bundes-AWG derogiert</a:t>
            </a:r>
          </a:p>
          <a:p>
            <a:pPr marL="0" indent="0">
              <a:lnSpc>
                <a:spcPct val="110000"/>
              </a:lnSpc>
              <a:buNone/>
            </a:pPr>
            <a:r>
              <a:rPr lang="de-AT" b="1" dirty="0"/>
              <a:t>Konzentration und Zuständigkeit </a:t>
            </a:r>
            <a:r>
              <a:rPr lang="de-AT" dirty="0"/>
              <a:t>(§ 38)</a:t>
            </a:r>
          </a:p>
          <a:p>
            <a:pPr lvl="1"/>
            <a:r>
              <a:rPr lang="de-AT" dirty="0"/>
              <a:t>Im Verfahren sind alle Bestimmungen folgender Rechtsmaterien konzentriert anzuwenden (ausgenommen Bestimmungen zu Parteistellung, Behördenzuständigkeit, Verfahren)</a:t>
            </a:r>
          </a:p>
          <a:p>
            <a:pPr lvl="2"/>
            <a:r>
              <a:rPr lang="de-AT" dirty="0"/>
              <a:t>Gaswirtschaft, Elektrizität</a:t>
            </a:r>
          </a:p>
          <a:p>
            <a:pPr lvl="2"/>
            <a:r>
              <a:rPr lang="de-AT" dirty="0"/>
              <a:t>Landestraßen, Bundestraßen, Eisenbahn</a:t>
            </a:r>
          </a:p>
          <a:p>
            <a:pPr lvl="2"/>
            <a:r>
              <a:rPr lang="de-AT" dirty="0"/>
              <a:t>Naturschutz, Wasser, Forst, Mineralrohstoffe, Strahlenschutz, Immissionsschutz u.a.</a:t>
            </a:r>
          </a:p>
          <a:p>
            <a:pPr lvl="2"/>
            <a:r>
              <a:rPr lang="de-AT" dirty="0"/>
              <a:t>Raumordnung</a:t>
            </a:r>
          </a:p>
          <a:p>
            <a:pPr lvl="2"/>
            <a:r>
              <a:rPr lang="de-AT" dirty="0"/>
              <a:t>Gewerbe</a:t>
            </a:r>
          </a:p>
          <a:p>
            <a:pPr lvl="1"/>
            <a:r>
              <a:rPr lang="de-AT" dirty="0"/>
              <a:t>Zuständigkeit: Landeshauptmann</a:t>
            </a:r>
          </a:p>
          <a:p>
            <a:pPr lvl="1"/>
            <a:r>
              <a:rPr lang="de-AT" dirty="0"/>
              <a:t>Baubehördliche Bestimmungen des Bundeslandes sind im Verfahren </a:t>
            </a:r>
            <a:r>
              <a:rPr lang="de-AT" dirty="0" err="1"/>
              <a:t>mitzubehandeln</a:t>
            </a:r>
            <a:endParaRPr lang="de-AT" dirty="0"/>
          </a:p>
          <a:p>
            <a:pPr lvl="1"/>
            <a:r>
              <a:rPr lang="de-AT" dirty="0"/>
              <a:t>Arbeitnehmerschutz zu berücksichtigen</a:t>
            </a:r>
          </a:p>
        </p:txBody>
      </p:sp>
      <p:sp>
        <p:nvSpPr>
          <p:cNvPr id="4" name="Foliennummernplatzhalter 3">
            <a:extLst>
              <a:ext uri="{FF2B5EF4-FFF2-40B4-BE49-F238E27FC236}">
                <a16:creationId xmlns:a16="http://schemas.microsoft.com/office/drawing/2014/main" id="{A45B8A67-5F79-4357-B268-23F08B008AFD}"/>
              </a:ext>
            </a:extLst>
          </p:cNvPr>
          <p:cNvSpPr>
            <a:spLocks noGrp="1"/>
          </p:cNvSpPr>
          <p:nvPr>
            <p:ph type="sldNum" sz="quarter" idx="12"/>
          </p:nvPr>
        </p:nvSpPr>
        <p:spPr/>
        <p:txBody>
          <a:bodyPr/>
          <a:lstStyle/>
          <a:p>
            <a:fld id="{0DC0DA7A-5040-45A5-8CF3-7F79414BEB87}" type="slidenum">
              <a:rPr lang="de-AT" smtClean="0"/>
              <a:t>30</a:t>
            </a:fld>
            <a:endParaRPr lang="de-AT"/>
          </a:p>
        </p:txBody>
      </p:sp>
    </p:spTree>
    <p:extLst>
      <p:ext uri="{BB962C8B-B14F-4D97-AF65-F5344CB8AC3E}">
        <p14:creationId xmlns:p14="http://schemas.microsoft.com/office/powerpoint/2010/main" val="11789315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12D3F4-6AFF-0141-F604-0C2368EAB165}"/>
              </a:ext>
            </a:extLst>
          </p:cNvPr>
          <p:cNvSpPr>
            <a:spLocks noGrp="1"/>
          </p:cNvSpPr>
          <p:nvPr>
            <p:ph type="title"/>
          </p:nvPr>
        </p:nvSpPr>
        <p:spPr>
          <a:xfrm>
            <a:off x="1097280" y="228104"/>
            <a:ext cx="10058400" cy="1035432"/>
          </a:xfrm>
        </p:spPr>
        <p:txBody>
          <a:bodyPr>
            <a:normAutofit/>
          </a:bodyPr>
          <a:lstStyle/>
          <a:p>
            <a:r>
              <a:rPr lang="de-AT" sz="3600" dirty="0"/>
              <a:t>Abfallwirtschaftsgesetz (AWG)</a:t>
            </a:r>
          </a:p>
        </p:txBody>
      </p:sp>
      <p:sp>
        <p:nvSpPr>
          <p:cNvPr id="3" name="Inhaltsplatzhalter 2">
            <a:extLst>
              <a:ext uri="{FF2B5EF4-FFF2-40B4-BE49-F238E27FC236}">
                <a16:creationId xmlns:a16="http://schemas.microsoft.com/office/drawing/2014/main" id="{9AE0D92E-87A7-A414-2FCD-3988DFD33CEB}"/>
              </a:ext>
            </a:extLst>
          </p:cNvPr>
          <p:cNvSpPr>
            <a:spLocks noGrp="1"/>
          </p:cNvSpPr>
          <p:nvPr>
            <p:ph idx="1"/>
          </p:nvPr>
        </p:nvSpPr>
        <p:spPr>
          <a:xfrm>
            <a:off x="1097280" y="1537685"/>
            <a:ext cx="10058400" cy="4429978"/>
          </a:xfrm>
        </p:spPr>
        <p:txBody>
          <a:bodyPr/>
          <a:lstStyle/>
          <a:p>
            <a:pPr marL="0" indent="0">
              <a:buNone/>
            </a:pPr>
            <a:r>
              <a:rPr lang="de-AT" b="1" dirty="0"/>
              <a:t>Antragsunterlagen </a:t>
            </a:r>
            <a:r>
              <a:rPr lang="de-AT" dirty="0"/>
              <a:t>(§ 39) u.a.:</a:t>
            </a:r>
          </a:p>
          <a:p>
            <a:pPr lvl="1"/>
            <a:r>
              <a:rPr lang="de-AT" dirty="0"/>
              <a:t>Eignung des Standortes</a:t>
            </a:r>
          </a:p>
          <a:p>
            <a:pPr lvl="1"/>
            <a:r>
              <a:rPr lang="de-AT" dirty="0"/>
              <a:t>Art, Zweck, Umfang und Dauer des Projektes</a:t>
            </a:r>
          </a:p>
          <a:p>
            <a:pPr lvl="1"/>
            <a:r>
              <a:rPr lang="de-AT" dirty="0"/>
              <a:t>Betriebsbeschreibung, Planunterlagen</a:t>
            </a:r>
          </a:p>
          <a:p>
            <a:pPr lvl="1"/>
            <a:r>
              <a:rPr lang="de-AT" dirty="0"/>
              <a:t>Behandelnde Abfallarten, Behandlungsverfahren, Verzeichnis der Maschinen und Betriebseinrichtungen</a:t>
            </a:r>
          </a:p>
          <a:p>
            <a:pPr lvl="1"/>
            <a:r>
              <a:rPr lang="de-AT" dirty="0"/>
              <a:t>Darstellung der Energieeffizienz</a:t>
            </a:r>
          </a:p>
          <a:p>
            <a:pPr lvl="1"/>
            <a:r>
              <a:rPr lang="de-AT" dirty="0"/>
              <a:t>Zu erwartende Abfälle und deren Behandlung/Verwertung</a:t>
            </a:r>
          </a:p>
          <a:p>
            <a:pPr lvl="1"/>
            <a:r>
              <a:rPr lang="de-AT" dirty="0"/>
              <a:t>Zu erwartende Emissionen</a:t>
            </a:r>
          </a:p>
        </p:txBody>
      </p:sp>
      <p:sp>
        <p:nvSpPr>
          <p:cNvPr id="4" name="Foliennummernplatzhalter 3">
            <a:extLst>
              <a:ext uri="{FF2B5EF4-FFF2-40B4-BE49-F238E27FC236}">
                <a16:creationId xmlns:a16="http://schemas.microsoft.com/office/drawing/2014/main" id="{C3F278F6-67C9-12A1-B9EB-312A8BC64022}"/>
              </a:ext>
            </a:extLst>
          </p:cNvPr>
          <p:cNvSpPr>
            <a:spLocks noGrp="1"/>
          </p:cNvSpPr>
          <p:nvPr>
            <p:ph type="sldNum" sz="quarter" idx="12"/>
          </p:nvPr>
        </p:nvSpPr>
        <p:spPr/>
        <p:txBody>
          <a:bodyPr/>
          <a:lstStyle/>
          <a:p>
            <a:fld id="{0DC0DA7A-5040-45A5-8CF3-7F79414BEB87}" type="slidenum">
              <a:rPr lang="de-AT" smtClean="0"/>
              <a:t>31</a:t>
            </a:fld>
            <a:endParaRPr lang="de-AT"/>
          </a:p>
        </p:txBody>
      </p:sp>
    </p:spTree>
    <p:extLst>
      <p:ext uri="{BB962C8B-B14F-4D97-AF65-F5344CB8AC3E}">
        <p14:creationId xmlns:p14="http://schemas.microsoft.com/office/powerpoint/2010/main" val="10161467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BE8CB2-BE44-7F6E-67D5-2CD81CFE152E}"/>
              </a:ext>
            </a:extLst>
          </p:cNvPr>
          <p:cNvSpPr>
            <a:spLocks noGrp="1"/>
          </p:cNvSpPr>
          <p:nvPr>
            <p:ph type="title"/>
          </p:nvPr>
        </p:nvSpPr>
        <p:spPr>
          <a:xfrm>
            <a:off x="1097280" y="228104"/>
            <a:ext cx="10058400" cy="1035432"/>
          </a:xfrm>
        </p:spPr>
        <p:txBody>
          <a:bodyPr>
            <a:normAutofit/>
          </a:bodyPr>
          <a:lstStyle/>
          <a:p>
            <a:r>
              <a:rPr lang="de-AT" sz="3600" dirty="0"/>
              <a:t>Abfallwirtschaftsgesetz (AWG)</a:t>
            </a:r>
          </a:p>
        </p:txBody>
      </p:sp>
      <p:sp>
        <p:nvSpPr>
          <p:cNvPr id="3" name="Inhaltsplatzhalter 2">
            <a:extLst>
              <a:ext uri="{FF2B5EF4-FFF2-40B4-BE49-F238E27FC236}">
                <a16:creationId xmlns:a16="http://schemas.microsoft.com/office/drawing/2014/main" id="{4927CC15-ACA7-D32E-31C5-30A27648FD5C}"/>
              </a:ext>
            </a:extLst>
          </p:cNvPr>
          <p:cNvSpPr>
            <a:spLocks noGrp="1"/>
          </p:cNvSpPr>
          <p:nvPr>
            <p:ph idx="1"/>
          </p:nvPr>
        </p:nvSpPr>
        <p:spPr>
          <a:xfrm>
            <a:off x="1066800" y="1504435"/>
            <a:ext cx="10058400" cy="4955350"/>
          </a:xfrm>
        </p:spPr>
        <p:txBody>
          <a:bodyPr>
            <a:normAutofit/>
          </a:bodyPr>
          <a:lstStyle/>
          <a:p>
            <a:pPr marL="0" indent="0">
              <a:buNone/>
            </a:pPr>
            <a:r>
              <a:rPr lang="de-AT" b="1" dirty="0"/>
              <a:t>Genehmigung ist zu erteilen, wenn </a:t>
            </a:r>
            <a:r>
              <a:rPr lang="de-AT" dirty="0"/>
              <a:t>(§ 43 Abs. 1)</a:t>
            </a:r>
          </a:p>
          <a:p>
            <a:pPr lvl="1"/>
            <a:r>
              <a:rPr lang="de-DE" dirty="0"/>
              <a:t>Das Leben und die Gesundheit des Menschen werden nicht gefährdet</a:t>
            </a:r>
          </a:p>
          <a:p>
            <a:pPr lvl="1"/>
            <a:r>
              <a:rPr lang="de-DE" dirty="0"/>
              <a:t>Die Emissionen von Schadstoffen werden jedenfalls nach dem Stand der Technik begrenzt</a:t>
            </a:r>
          </a:p>
          <a:p>
            <a:pPr lvl="1"/>
            <a:r>
              <a:rPr lang="de-DE" dirty="0"/>
              <a:t>Keine unzumutbare Belästigung der Nachbarn (durch </a:t>
            </a:r>
            <a:r>
              <a:rPr lang="de-AT" dirty="0"/>
              <a:t>Lärm, Geruch, Rauch, Staub u.a.)</a:t>
            </a:r>
            <a:endParaRPr lang="de-DE" dirty="0"/>
          </a:p>
          <a:p>
            <a:pPr lvl="1"/>
            <a:r>
              <a:rPr lang="de-DE" dirty="0"/>
              <a:t>Eigentum und sonstige dingliche Rechte der Nachbarn werden nicht gefährdet </a:t>
            </a:r>
          </a:p>
          <a:p>
            <a:pPr lvl="1"/>
            <a:r>
              <a:rPr lang="de-DE" dirty="0"/>
              <a:t>Die beim Betrieb der Behandlungsanlage nicht vermeidbaren anfallenden Abfälle werden nach dem Stand der Technik einer Vorbereitung zur Wiederverwendung, einem Recycling oder einer sonstigen Verwertung zugeführt oder – soweit dies wirtschaftlich nicht vertretbar ist – ordnungsgemäß beseitigt</a:t>
            </a:r>
          </a:p>
          <a:p>
            <a:pPr lvl="1"/>
            <a:r>
              <a:rPr lang="de-DE" dirty="0"/>
              <a:t>Die Behandlungspflichten gemäß den §§ 15 und 16 und gemäß einer Verordnung nach § 23 werden eingehalten</a:t>
            </a:r>
          </a:p>
          <a:p>
            <a:r>
              <a:rPr lang="de-DE" dirty="0"/>
              <a:t>Erforderlichenfalls: Auflagen, Bedingungen, Befristungen (§ 43 Abs. 4)</a:t>
            </a:r>
          </a:p>
        </p:txBody>
      </p:sp>
      <p:sp>
        <p:nvSpPr>
          <p:cNvPr id="4" name="Foliennummernplatzhalter 3">
            <a:extLst>
              <a:ext uri="{FF2B5EF4-FFF2-40B4-BE49-F238E27FC236}">
                <a16:creationId xmlns:a16="http://schemas.microsoft.com/office/drawing/2014/main" id="{96A327E8-4A1A-F216-E54D-777B429AB6CC}"/>
              </a:ext>
            </a:extLst>
          </p:cNvPr>
          <p:cNvSpPr>
            <a:spLocks noGrp="1"/>
          </p:cNvSpPr>
          <p:nvPr>
            <p:ph type="sldNum" sz="quarter" idx="12"/>
          </p:nvPr>
        </p:nvSpPr>
        <p:spPr/>
        <p:txBody>
          <a:bodyPr/>
          <a:lstStyle/>
          <a:p>
            <a:fld id="{0DC0DA7A-5040-45A5-8CF3-7F79414BEB87}" type="slidenum">
              <a:rPr lang="de-AT" smtClean="0"/>
              <a:t>32</a:t>
            </a:fld>
            <a:endParaRPr lang="de-AT"/>
          </a:p>
        </p:txBody>
      </p:sp>
    </p:spTree>
    <p:extLst>
      <p:ext uri="{BB962C8B-B14F-4D97-AF65-F5344CB8AC3E}">
        <p14:creationId xmlns:p14="http://schemas.microsoft.com/office/powerpoint/2010/main" val="8524368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C3874C-4541-417D-8A48-CA234128EC9D}"/>
              </a:ext>
            </a:extLst>
          </p:cNvPr>
          <p:cNvSpPr>
            <a:spLocks noGrp="1"/>
          </p:cNvSpPr>
          <p:nvPr>
            <p:ph type="title"/>
          </p:nvPr>
        </p:nvSpPr>
        <p:spPr/>
        <p:txBody>
          <a:bodyPr>
            <a:normAutofit/>
          </a:bodyPr>
          <a:lstStyle/>
          <a:p>
            <a:r>
              <a:rPr lang="de-AT" sz="3600" dirty="0"/>
              <a:t>Abfallwirtschaftsgesetz (AWG)</a:t>
            </a:r>
          </a:p>
        </p:txBody>
      </p:sp>
      <p:sp>
        <p:nvSpPr>
          <p:cNvPr id="3" name="Inhaltsplatzhalter 2">
            <a:extLst>
              <a:ext uri="{FF2B5EF4-FFF2-40B4-BE49-F238E27FC236}">
                <a16:creationId xmlns:a16="http://schemas.microsoft.com/office/drawing/2014/main" id="{A7DF094D-D70F-4B8B-8D80-C387D8ED4B6F}"/>
              </a:ext>
            </a:extLst>
          </p:cNvPr>
          <p:cNvSpPr>
            <a:spLocks noGrp="1"/>
          </p:cNvSpPr>
          <p:nvPr>
            <p:ph type="body" sz="quarter" idx="13"/>
          </p:nvPr>
        </p:nvSpPr>
        <p:spPr/>
        <p:txBody>
          <a:bodyPr>
            <a:normAutofit lnSpcReduction="10000"/>
          </a:bodyPr>
          <a:lstStyle/>
          <a:p>
            <a:pPr marL="0" indent="0">
              <a:buNone/>
            </a:pPr>
            <a:r>
              <a:rPr lang="de-DE" b="1" dirty="0"/>
              <a:t>Überprüfungspflichten</a:t>
            </a:r>
            <a:r>
              <a:rPr lang="de-DE" dirty="0"/>
              <a:t> der Behörde: mind. alle 5 Jahre (§ 62 Abs. 1)</a:t>
            </a:r>
          </a:p>
          <a:p>
            <a:r>
              <a:rPr lang="de-DE" dirty="0"/>
              <a:t>Nachträgliche Auflagen möglich, wenn zum Schutz von Interessen gem. § 43 (vgl. oben; u.a. Leben und Gesundheit des Menschen) notwendig (§ 62 Abs. 3) </a:t>
            </a:r>
          </a:p>
          <a:p>
            <a:r>
              <a:rPr lang="de-DE" dirty="0"/>
              <a:t>Auflagen können auch nachträglich aufgehoben werden, wenn zum Schutz von Interessen gem. § 43 nicht mehr notwendig bzw. weniger belastende Auflagen</a:t>
            </a:r>
          </a:p>
          <a:p>
            <a:r>
              <a:rPr lang="de-DE" dirty="0"/>
              <a:t>Genehmigung erlischt, wenn (§ 55)</a:t>
            </a:r>
          </a:p>
          <a:p>
            <a:pPr lvl="1"/>
            <a:r>
              <a:rPr lang="de-DE" dirty="0"/>
              <a:t>der Betrieb der Behandlungsanlage nicht binnen fünf Jahren nach rechtskräftiger Genehmigung in zumindest einem für die Erfüllung des Anlagenzwecks wesentlichen Teil der Behandlungsanlage aufgenommen wird</a:t>
            </a:r>
          </a:p>
          <a:p>
            <a:pPr lvl="2"/>
            <a:r>
              <a:rPr lang="de-DE" dirty="0"/>
              <a:t>Verlängerungsmöglichkeit um max. 2 Jahre</a:t>
            </a:r>
          </a:p>
          <a:p>
            <a:pPr lvl="1"/>
            <a:r>
              <a:rPr lang="de-DE" dirty="0"/>
              <a:t>durch mehr als fünf Jahre in allen für die Erfüllung des Anlagenzwecks wesentlichen Teilen unterbrochen wird</a:t>
            </a:r>
          </a:p>
          <a:p>
            <a:pPr lvl="2"/>
            <a:r>
              <a:rPr lang="de-DE" dirty="0"/>
              <a:t>Längere Unterbrechung um max. 2 Jahre möglich</a:t>
            </a:r>
          </a:p>
          <a:p>
            <a:pPr lvl="3"/>
            <a:endParaRPr lang="de-AT" dirty="0"/>
          </a:p>
        </p:txBody>
      </p:sp>
      <p:sp>
        <p:nvSpPr>
          <p:cNvPr id="5" name="Foliennummernplatzhalter 3">
            <a:extLst>
              <a:ext uri="{FF2B5EF4-FFF2-40B4-BE49-F238E27FC236}">
                <a16:creationId xmlns:a16="http://schemas.microsoft.com/office/drawing/2014/main" id="{8AD95A7D-7684-487C-BC5D-08A5135CC9DF}"/>
              </a:ext>
            </a:extLst>
          </p:cNvPr>
          <p:cNvSpPr>
            <a:spLocks noGrp="1"/>
          </p:cNvSpPr>
          <p:nvPr>
            <p:ph type="sldNum" sz="quarter" idx="12"/>
          </p:nvPr>
        </p:nvSpPr>
        <p:spPr/>
        <p:txBody>
          <a:bodyPr/>
          <a:lstStyle/>
          <a:p>
            <a:fld id="{0DC0DA7A-5040-45A5-8CF3-7F79414BEB87}" type="slidenum">
              <a:rPr lang="de-AT" smtClean="0"/>
              <a:t>33</a:t>
            </a:fld>
            <a:endParaRPr lang="de-AT" dirty="0"/>
          </a:p>
        </p:txBody>
      </p:sp>
      <p:sp>
        <p:nvSpPr>
          <p:cNvPr id="4" name="Datumsplatzhalter 3">
            <a:extLst>
              <a:ext uri="{FF2B5EF4-FFF2-40B4-BE49-F238E27FC236}">
                <a16:creationId xmlns:a16="http://schemas.microsoft.com/office/drawing/2014/main" id="{6FBA918E-6A96-4791-86A2-521249B2095E}"/>
              </a:ext>
            </a:extLst>
          </p:cNvPr>
          <p:cNvSpPr>
            <a:spLocks noGrp="1"/>
          </p:cNvSpPr>
          <p:nvPr>
            <p:ph type="dt" sz="half" idx="4294967295"/>
          </p:nvPr>
        </p:nvSpPr>
        <p:spPr>
          <a:xfrm>
            <a:off x="0" y="6459538"/>
            <a:ext cx="2473325" cy="365125"/>
          </a:xfrm>
        </p:spPr>
        <p:txBody>
          <a:bodyPr/>
          <a:lstStyle/>
          <a:p>
            <a:r>
              <a:rPr lang="de-AT"/>
              <a:t>06.11.2025</a:t>
            </a:r>
          </a:p>
        </p:txBody>
      </p:sp>
    </p:spTree>
    <p:extLst>
      <p:ext uri="{BB962C8B-B14F-4D97-AF65-F5344CB8AC3E}">
        <p14:creationId xmlns:p14="http://schemas.microsoft.com/office/powerpoint/2010/main" val="16703441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48806F-4A0F-78D5-0182-F2E1340A47DD}"/>
              </a:ext>
            </a:extLst>
          </p:cNvPr>
          <p:cNvSpPr>
            <a:spLocks noGrp="1"/>
          </p:cNvSpPr>
          <p:nvPr>
            <p:ph type="title"/>
          </p:nvPr>
        </p:nvSpPr>
        <p:spPr>
          <a:xfrm>
            <a:off x="1135023" y="387816"/>
            <a:ext cx="10638033" cy="829455"/>
          </a:xfrm>
        </p:spPr>
        <p:txBody>
          <a:bodyPr>
            <a:normAutofit fontScale="90000"/>
          </a:bodyPr>
          <a:lstStyle/>
          <a:p>
            <a:br>
              <a:rPr lang="de-AT" dirty="0"/>
            </a:br>
            <a:r>
              <a:rPr lang="de-AT" dirty="0"/>
              <a:t>Elektrizitätswirtschafts- und -</a:t>
            </a:r>
            <a:r>
              <a:rPr lang="de-AT" dirty="0" err="1"/>
              <a:t>organisationsgesetz</a:t>
            </a:r>
            <a:r>
              <a:rPr lang="de-AT" dirty="0"/>
              <a:t> (</a:t>
            </a:r>
            <a:r>
              <a:rPr lang="de-AT" dirty="0" err="1"/>
              <a:t>ElWOG</a:t>
            </a:r>
            <a:r>
              <a:rPr lang="de-AT" dirty="0"/>
              <a:t>) Beispiel: </a:t>
            </a:r>
            <a:r>
              <a:rPr lang="de-AT" b="1" dirty="0"/>
              <a:t>OÖ</a:t>
            </a:r>
            <a:endParaRPr lang="de-AT" dirty="0"/>
          </a:p>
        </p:txBody>
      </p:sp>
      <p:sp>
        <p:nvSpPr>
          <p:cNvPr id="3" name="Inhaltsplatzhalter 2">
            <a:extLst>
              <a:ext uri="{FF2B5EF4-FFF2-40B4-BE49-F238E27FC236}">
                <a16:creationId xmlns:a16="http://schemas.microsoft.com/office/drawing/2014/main" id="{32CAD478-2F48-2666-7297-BE8FFDC321C8}"/>
              </a:ext>
            </a:extLst>
          </p:cNvPr>
          <p:cNvSpPr>
            <a:spLocks noGrp="1"/>
          </p:cNvSpPr>
          <p:nvPr>
            <p:ph idx="1"/>
          </p:nvPr>
        </p:nvSpPr>
        <p:spPr>
          <a:xfrm>
            <a:off x="1135024" y="1502684"/>
            <a:ext cx="10205796" cy="4695985"/>
          </a:xfrm>
        </p:spPr>
        <p:txBody>
          <a:bodyPr>
            <a:normAutofit/>
          </a:bodyPr>
          <a:lstStyle/>
          <a:p>
            <a:r>
              <a:rPr lang="de-AT" dirty="0"/>
              <a:t>Genehmigungspflicht (§ 6)</a:t>
            </a:r>
          </a:p>
          <a:p>
            <a:pPr lvl="1"/>
            <a:r>
              <a:rPr lang="de-DE" dirty="0"/>
              <a:t>Die Errichtung, wesentliche Änderung und der Betrieb von Stromerzeugungsanlagen bedürfen einer elektrizitätsrechtlichen Bewilligung</a:t>
            </a:r>
            <a:endParaRPr lang="de-AT" dirty="0"/>
          </a:p>
          <a:p>
            <a:pPr lvl="1"/>
            <a:r>
              <a:rPr lang="de-AT" dirty="0"/>
              <a:t>Wenn auch Gewinnung und Abgabe von Wärme und Genehmigungspflicht nach GewO besteht </a:t>
            </a:r>
            <a:r>
              <a:rPr lang="de-AT" dirty="0">
                <a:sym typeface="Wingdings" panose="05000000000000000000" pitchFamily="2" charset="2"/>
              </a:rPr>
              <a:t></a:t>
            </a:r>
            <a:r>
              <a:rPr lang="de-AT" dirty="0"/>
              <a:t> Genehmigung im Rahmen der GewO</a:t>
            </a:r>
          </a:p>
          <a:p>
            <a:r>
              <a:rPr lang="de-AT" dirty="0"/>
              <a:t>Antrag ist schriftlich einzubringen (§ 7), u.a.:</a:t>
            </a:r>
          </a:p>
          <a:p>
            <a:pPr lvl="1"/>
            <a:r>
              <a:rPr lang="de-AT" dirty="0"/>
              <a:t>Von fachkundiger Person erstelltes Projekt (Planunterlagen)</a:t>
            </a:r>
          </a:p>
          <a:p>
            <a:pPr lvl="1"/>
            <a:r>
              <a:rPr lang="de-AT" dirty="0"/>
              <a:t>Bestätigung der Gemeinde bzgl. Übereinstimmung mit der Raumordnung</a:t>
            </a:r>
          </a:p>
          <a:p>
            <a:pPr lvl="1"/>
            <a:r>
              <a:rPr lang="de-DE" dirty="0"/>
              <a:t>Darlegung der zu erwartenden Immissionen und Umweltauswirkungen</a:t>
            </a:r>
          </a:p>
          <a:p>
            <a:pPr lvl="1"/>
            <a:r>
              <a:rPr lang="de-DE" dirty="0"/>
              <a:t>Angaben über die Art der eingesetzten Primärenergieträger &amp; Energieeffizienz-Maßnahmen</a:t>
            </a:r>
          </a:p>
          <a:p>
            <a:pPr lvl="1"/>
            <a:r>
              <a:rPr lang="de-DE" dirty="0"/>
              <a:t>Stellungnahme des jeweiligen Netzbetreibers, in dessen Netz die Anlage einspeist</a:t>
            </a:r>
          </a:p>
          <a:p>
            <a:pPr marL="201168" lvl="1" indent="0">
              <a:buNone/>
            </a:pPr>
            <a:r>
              <a:rPr lang="de-DE" dirty="0">
                <a:sym typeface="Wingdings" panose="05000000000000000000" pitchFamily="2" charset="2"/>
              </a:rPr>
              <a:t> </a:t>
            </a:r>
            <a:r>
              <a:rPr lang="de-DE" dirty="0"/>
              <a:t>Behörde kann weitere Unterlagen anfordern</a:t>
            </a:r>
            <a:endParaRPr lang="de-AT" dirty="0"/>
          </a:p>
          <a:p>
            <a:pPr lvl="1"/>
            <a:endParaRPr lang="de-AT" dirty="0"/>
          </a:p>
          <a:p>
            <a:endParaRPr lang="de-AT" dirty="0"/>
          </a:p>
        </p:txBody>
      </p:sp>
      <p:sp>
        <p:nvSpPr>
          <p:cNvPr id="4" name="Foliennummernplatzhalter 3">
            <a:extLst>
              <a:ext uri="{FF2B5EF4-FFF2-40B4-BE49-F238E27FC236}">
                <a16:creationId xmlns:a16="http://schemas.microsoft.com/office/drawing/2014/main" id="{31768A71-45B3-22A8-7938-A9C263CA5C62}"/>
              </a:ext>
            </a:extLst>
          </p:cNvPr>
          <p:cNvSpPr>
            <a:spLocks noGrp="1"/>
          </p:cNvSpPr>
          <p:nvPr>
            <p:ph type="sldNum" sz="quarter" idx="12"/>
          </p:nvPr>
        </p:nvSpPr>
        <p:spPr/>
        <p:txBody>
          <a:bodyPr/>
          <a:lstStyle/>
          <a:p>
            <a:fld id="{0DC0DA7A-5040-45A5-8CF3-7F79414BEB87}" type="slidenum">
              <a:rPr lang="de-AT" smtClean="0"/>
              <a:t>34</a:t>
            </a:fld>
            <a:endParaRPr lang="de-AT"/>
          </a:p>
        </p:txBody>
      </p:sp>
    </p:spTree>
    <p:extLst>
      <p:ext uri="{BB962C8B-B14F-4D97-AF65-F5344CB8AC3E}">
        <p14:creationId xmlns:p14="http://schemas.microsoft.com/office/powerpoint/2010/main" val="17000074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48806F-4A0F-78D5-0182-F2E1340A47DD}"/>
              </a:ext>
            </a:extLst>
          </p:cNvPr>
          <p:cNvSpPr>
            <a:spLocks noGrp="1"/>
          </p:cNvSpPr>
          <p:nvPr>
            <p:ph type="title"/>
          </p:nvPr>
        </p:nvSpPr>
        <p:spPr>
          <a:xfrm>
            <a:off x="1135636" y="387816"/>
            <a:ext cx="10638033" cy="829455"/>
          </a:xfrm>
        </p:spPr>
        <p:txBody>
          <a:bodyPr>
            <a:normAutofit fontScale="90000"/>
          </a:bodyPr>
          <a:lstStyle/>
          <a:p>
            <a:br>
              <a:rPr lang="de-AT" dirty="0"/>
            </a:br>
            <a:r>
              <a:rPr lang="de-AT" dirty="0"/>
              <a:t>Elektrizitätswirtschafts- und -</a:t>
            </a:r>
            <a:r>
              <a:rPr lang="de-AT" dirty="0" err="1"/>
              <a:t>organisationsgesetz</a:t>
            </a:r>
            <a:r>
              <a:rPr lang="de-AT" dirty="0"/>
              <a:t> (</a:t>
            </a:r>
            <a:r>
              <a:rPr lang="de-AT" dirty="0" err="1"/>
              <a:t>ElWOG</a:t>
            </a:r>
            <a:r>
              <a:rPr lang="de-AT" dirty="0"/>
              <a:t>) Beispiel: </a:t>
            </a:r>
            <a:r>
              <a:rPr lang="de-AT" b="1" dirty="0"/>
              <a:t>OÖ</a:t>
            </a:r>
            <a:endParaRPr lang="de-AT" dirty="0"/>
          </a:p>
        </p:txBody>
      </p:sp>
      <p:sp>
        <p:nvSpPr>
          <p:cNvPr id="3" name="Inhaltsplatzhalter 2">
            <a:extLst>
              <a:ext uri="{FF2B5EF4-FFF2-40B4-BE49-F238E27FC236}">
                <a16:creationId xmlns:a16="http://schemas.microsoft.com/office/drawing/2014/main" id="{32CAD478-2F48-2666-7297-BE8FFDC321C8}"/>
              </a:ext>
            </a:extLst>
          </p:cNvPr>
          <p:cNvSpPr>
            <a:spLocks noGrp="1"/>
          </p:cNvSpPr>
          <p:nvPr>
            <p:ph idx="1"/>
          </p:nvPr>
        </p:nvSpPr>
        <p:spPr>
          <a:xfrm>
            <a:off x="1135636" y="1521060"/>
            <a:ext cx="10058400" cy="4727340"/>
          </a:xfrm>
        </p:spPr>
        <p:txBody>
          <a:bodyPr>
            <a:normAutofit/>
          </a:bodyPr>
          <a:lstStyle/>
          <a:p>
            <a:r>
              <a:rPr lang="de-AT" dirty="0"/>
              <a:t>Bewilligungsverfahren (§ 10)</a:t>
            </a:r>
          </a:p>
          <a:p>
            <a:pPr lvl="1"/>
            <a:r>
              <a:rPr lang="de-AT" dirty="0"/>
              <a:t>Mündliche Verhandlung bei Anlagen &gt; 400 kW </a:t>
            </a:r>
          </a:p>
          <a:p>
            <a:r>
              <a:rPr lang="de-AT" dirty="0"/>
              <a:t>Anlagen zur Erzeugung erneuerbarer Energien (§ 11)</a:t>
            </a:r>
          </a:p>
          <a:p>
            <a:pPr lvl="1"/>
            <a:r>
              <a:rPr lang="de-AT" dirty="0"/>
              <a:t>Beschleunigtes Verfahren</a:t>
            </a:r>
          </a:p>
          <a:p>
            <a:r>
              <a:rPr lang="de-AT" dirty="0"/>
              <a:t>Elektrizitätsrechtliche Bewilligung (§ 12)</a:t>
            </a:r>
          </a:p>
          <a:p>
            <a:pPr lvl="1"/>
            <a:r>
              <a:rPr lang="de-AT" dirty="0"/>
              <a:t>Schriftlich, g</a:t>
            </a:r>
            <a:r>
              <a:rPr lang="de-DE" dirty="0" err="1"/>
              <a:t>gf</a:t>
            </a:r>
            <a:r>
              <a:rPr lang="de-DE" dirty="0"/>
              <a:t>. unter Bedingungen, Befristungen oder Auflagen</a:t>
            </a:r>
          </a:p>
          <a:p>
            <a:pPr lvl="1"/>
            <a:r>
              <a:rPr lang="de-AT" dirty="0"/>
              <a:t>Voraussetzungen sind u.a.:</a:t>
            </a:r>
          </a:p>
          <a:p>
            <a:pPr lvl="2"/>
            <a:r>
              <a:rPr lang="de-AT" dirty="0"/>
              <a:t>Anlage entspricht dem Stand der Technik &amp; u.a. keine Gefahr für Menschen </a:t>
            </a:r>
          </a:p>
          <a:p>
            <a:pPr lvl="2"/>
            <a:r>
              <a:rPr lang="de-AT" dirty="0"/>
              <a:t>Effiziente Ausnutzung der Energieträger gewährleistet</a:t>
            </a:r>
          </a:p>
          <a:p>
            <a:r>
              <a:rPr lang="de-AT" dirty="0"/>
              <a:t>Koordinierung der Verfahren (§ 13)</a:t>
            </a:r>
          </a:p>
          <a:p>
            <a:pPr lvl="1"/>
            <a:r>
              <a:rPr lang="de-DE" dirty="0"/>
              <a:t>Die zur Erteilung von Bewilligungen nach diesem Landesgesetz und die allenfalls nach anderen Gesetzen erforderlichen Amtshandlungen sind tunlichst gleichzeitig durchzuführen</a:t>
            </a:r>
            <a:endParaRPr lang="de-AT" dirty="0"/>
          </a:p>
        </p:txBody>
      </p:sp>
      <p:sp>
        <p:nvSpPr>
          <p:cNvPr id="4" name="Foliennummernplatzhalter 3">
            <a:extLst>
              <a:ext uri="{FF2B5EF4-FFF2-40B4-BE49-F238E27FC236}">
                <a16:creationId xmlns:a16="http://schemas.microsoft.com/office/drawing/2014/main" id="{31768A71-45B3-22A8-7938-A9C263CA5C62}"/>
              </a:ext>
            </a:extLst>
          </p:cNvPr>
          <p:cNvSpPr>
            <a:spLocks noGrp="1"/>
          </p:cNvSpPr>
          <p:nvPr>
            <p:ph type="sldNum" sz="quarter" idx="12"/>
          </p:nvPr>
        </p:nvSpPr>
        <p:spPr/>
        <p:txBody>
          <a:bodyPr/>
          <a:lstStyle/>
          <a:p>
            <a:fld id="{0DC0DA7A-5040-45A5-8CF3-7F79414BEB87}" type="slidenum">
              <a:rPr lang="de-AT" smtClean="0"/>
              <a:t>35</a:t>
            </a:fld>
            <a:endParaRPr lang="de-AT"/>
          </a:p>
        </p:txBody>
      </p:sp>
    </p:spTree>
    <p:extLst>
      <p:ext uri="{BB962C8B-B14F-4D97-AF65-F5344CB8AC3E}">
        <p14:creationId xmlns:p14="http://schemas.microsoft.com/office/powerpoint/2010/main" val="39673084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08A0E2-6CFE-34CA-1E63-2536497612C5}"/>
              </a:ext>
            </a:extLst>
          </p:cNvPr>
          <p:cNvSpPr>
            <a:spLocks noGrp="1"/>
          </p:cNvSpPr>
          <p:nvPr>
            <p:ph type="title"/>
          </p:nvPr>
        </p:nvSpPr>
        <p:spPr>
          <a:xfrm>
            <a:off x="1119009" y="377799"/>
            <a:ext cx="10638033" cy="829455"/>
          </a:xfrm>
        </p:spPr>
        <p:txBody>
          <a:bodyPr>
            <a:normAutofit/>
          </a:bodyPr>
          <a:lstStyle/>
          <a:p>
            <a:r>
              <a:rPr lang="de-AT" sz="3600" dirty="0"/>
              <a:t>Gewerbeordnung (GewO)</a:t>
            </a:r>
          </a:p>
        </p:txBody>
      </p:sp>
      <p:sp>
        <p:nvSpPr>
          <p:cNvPr id="3" name="Inhaltsplatzhalter 2">
            <a:extLst>
              <a:ext uri="{FF2B5EF4-FFF2-40B4-BE49-F238E27FC236}">
                <a16:creationId xmlns:a16="http://schemas.microsoft.com/office/drawing/2014/main" id="{E8DC3CCE-A448-E06E-232B-91BBC26AC4FF}"/>
              </a:ext>
            </a:extLst>
          </p:cNvPr>
          <p:cNvSpPr>
            <a:spLocks noGrp="1"/>
          </p:cNvSpPr>
          <p:nvPr>
            <p:ph idx="1"/>
          </p:nvPr>
        </p:nvSpPr>
        <p:spPr>
          <a:xfrm>
            <a:off x="1119009" y="1504435"/>
            <a:ext cx="10550620" cy="4667765"/>
          </a:xfrm>
        </p:spPr>
        <p:txBody>
          <a:bodyPr>
            <a:normAutofit/>
          </a:bodyPr>
          <a:lstStyle/>
          <a:p>
            <a:pPr marL="91440" lvl="1" indent="-91440">
              <a:lnSpc>
                <a:spcPct val="100000"/>
              </a:lnSpc>
              <a:spcBef>
                <a:spcPts val="1200"/>
              </a:spcBef>
              <a:spcAft>
                <a:spcPts val="200"/>
              </a:spcAft>
              <a:buSzPct val="100000"/>
            </a:pPr>
            <a:r>
              <a:rPr lang="de-DE" dirty="0"/>
              <a:t>Gewerbliche Betriebsanlage = jede örtlich gebundene Einrichtung + gewerbliche Tätigkeit + nicht bloß vorübergehend (§ 74 Abs. 1)</a:t>
            </a:r>
          </a:p>
          <a:p>
            <a:pPr marL="91440" lvl="1" indent="-91440">
              <a:lnSpc>
                <a:spcPct val="100000"/>
              </a:lnSpc>
              <a:spcBef>
                <a:spcPts val="1200"/>
              </a:spcBef>
              <a:spcAft>
                <a:spcPts val="200"/>
              </a:spcAft>
              <a:buSzPct val="100000"/>
            </a:pPr>
            <a:r>
              <a:rPr lang="de-DE" dirty="0"/>
              <a:t>Gewerbliche Betriebsanlagen dürfen nur mit Genehmigung der Behörde errichtet oder betrieben werden, wenn sie geeignet sind z.B. Leben &amp; Gesundheit zu gefährden, Nachbarn zu belästigen oder die Sicherheit, Leichtigkeit und Flüssigkeit des Verkehrs zu beeinträchtigen (§ 74 Abs. 2)</a:t>
            </a:r>
          </a:p>
          <a:p>
            <a:pPr marL="91440" lvl="1" indent="-91440">
              <a:lnSpc>
                <a:spcPct val="100000"/>
              </a:lnSpc>
              <a:spcBef>
                <a:spcPts val="1200"/>
              </a:spcBef>
              <a:spcAft>
                <a:spcPts val="200"/>
              </a:spcAft>
              <a:buSzPct val="100000"/>
            </a:pPr>
            <a:r>
              <a:rPr lang="de-DE" dirty="0"/>
              <a:t>Anlagen zur Erzeugung elektrischen Stroms, die auch der mit dieser Tätigkeit in wirtschaftlichem und fachlichem Zusammenhang stehenden Gewinnung und Abgabe von Wärme dienen, bedürfen keiner Genehmigung gemäß Abs. 2, wenn sie nach anderen bundesrechtlichen Vorschriften für derartige Anlagen bewilligt sind und der Charakter der Anlage als Stromerzeugungsanlage gewahrt bleibt (§ 74 Abs. 5)</a:t>
            </a:r>
          </a:p>
          <a:p>
            <a:pPr marL="91440" lvl="1" indent="-91440">
              <a:lnSpc>
                <a:spcPct val="100000"/>
              </a:lnSpc>
              <a:spcBef>
                <a:spcPts val="1200"/>
              </a:spcBef>
              <a:spcAft>
                <a:spcPts val="200"/>
              </a:spcAft>
              <a:buSzPct val="100000"/>
            </a:pPr>
            <a:r>
              <a:rPr lang="de-DE" dirty="0"/>
              <a:t>Konzentriertes Verfahren (§ 356 b)</a:t>
            </a:r>
            <a:endParaRPr lang="de-AT" dirty="0"/>
          </a:p>
        </p:txBody>
      </p:sp>
      <p:sp>
        <p:nvSpPr>
          <p:cNvPr id="4" name="Foliennummernplatzhalter 3">
            <a:extLst>
              <a:ext uri="{FF2B5EF4-FFF2-40B4-BE49-F238E27FC236}">
                <a16:creationId xmlns:a16="http://schemas.microsoft.com/office/drawing/2014/main" id="{589B90F7-5182-ACC0-DD8B-0E4BFCE7BA34}"/>
              </a:ext>
            </a:extLst>
          </p:cNvPr>
          <p:cNvSpPr>
            <a:spLocks noGrp="1"/>
          </p:cNvSpPr>
          <p:nvPr>
            <p:ph type="sldNum" sz="quarter" idx="12"/>
          </p:nvPr>
        </p:nvSpPr>
        <p:spPr/>
        <p:txBody>
          <a:bodyPr/>
          <a:lstStyle/>
          <a:p>
            <a:fld id="{0DC0DA7A-5040-45A5-8CF3-7F79414BEB87}" type="slidenum">
              <a:rPr lang="de-AT" smtClean="0"/>
              <a:t>36</a:t>
            </a:fld>
            <a:endParaRPr lang="de-AT"/>
          </a:p>
        </p:txBody>
      </p:sp>
    </p:spTree>
    <p:extLst>
      <p:ext uri="{BB962C8B-B14F-4D97-AF65-F5344CB8AC3E}">
        <p14:creationId xmlns:p14="http://schemas.microsoft.com/office/powerpoint/2010/main" val="37096715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08A0E2-6CFE-34CA-1E63-2536497612C5}"/>
              </a:ext>
            </a:extLst>
          </p:cNvPr>
          <p:cNvSpPr>
            <a:spLocks noGrp="1"/>
          </p:cNvSpPr>
          <p:nvPr>
            <p:ph type="title"/>
          </p:nvPr>
        </p:nvSpPr>
        <p:spPr>
          <a:xfrm>
            <a:off x="1119009" y="377799"/>
            <a:ext cx="10638033" cy="829455"/>
          </a:xfrm>
        </p:spPr>
        <p:txBody>
          <a:bodyPr>
            <a:normAutofit/>
          </a:bodyPr>
          <a:lstStyle/>
          <a:p>
            <a:r>
              <a:rPr lang="de-AT" sz="3600" dirty="0"/>
              <a:t>Gewerbeordnung (GewO)</a:t>
            </a:r>
          </a:p>
        </p:txBody>
      </p:sp>
      <p:sp>
        <p:nvSpPr>
          <p:cNvPr id="3" name="Inhaltsplatzhalter 2">
            <a:extLst>
              <a:ext uri="{FF2B5EF4-FFF2-40B4-BE49-F238E27FC236}">
                <a16:creationId xmlns:a16="http://schemas.microsoft.com/office/drawing/2014/main" id="{E8DC3CCE-A448-E06E-232B-91BBC26AC4FF}"/>
              </a:ext>
            </a:extLst>
          </p:cNvPr>
          <p:cNvSpPr>
            <a:spLocks noGrp="1"/>
          </p:cNvSpPr>
          <p:nvPr>
            <p:ph idx="1"/>
          </p:nvPr>
        </p:nvSpPr>
        <p:spPr>
          <a:xfrm>
            <a:off x="1119009" y="1504435"/>
            <a:ext cx="10550620" cy="4667765"/>
          </a:xfrm>
        </p:spPr>
        <p:txBody>
          <a:bodyPr>
            <a:normAutofit/>
          </a:bodyPr>
          <a:lstStyle/>
          <a:p>
            <a:pPr marL="91440" lvl="1" indent="-91440">
              <a:lnSpc>
                <a:spcPct val="100000"/>
              </a:lnSpc>
              <a:spcBef>
                <a:spcPts val="1200"/>
              </a:spcBef>
              <a:spcAft>
                <a:spcPts val="200"/>
              </a:spcAft>
              <a:buSzPct val="100000"/>
            </a:pPr>
            <a:r>
              <a:rPr lang="de-DE" dirty="0"/>
              <a:t>Regelmäßige wiederkehrende Prüfung (§ 82b):</a:t>
            </a:r>
          </a:p>
          <a:p>
            <a:pPr marL="270827" lvl="2" indent="-91440">
              <a:lnSpc>
                <a:spcPct val="100000"/>
              </a:lnSpc>
              <a:spcBef>
                <a:spcPts val="1200"/>
              </a:spcBef>
              <a:spcAft>
                <a:spcPts val="200"/>
              </a:spcAft>
              <a:buSzPct val="100000"/>
            </a:pPr>
            <a:r>
              <a:rPr lang="de-DE" sz="2000" dirty="0"/>
              <a:t>Mind. alle 6 Jahre für Anlagen mit vereinfachtem Genehmigungsverfahren und 5 Jahre für sonstige genehmigte Anlagen, sofern im Genehmigungsbescheid oder in den genannten sonstigen Vorschriften nicht anderes bestimmt ist</a:t>
            </a:r>
          </a:p>
          <a:p>
            <a:pPr marL="270827" lvl="2" indent="-91440">
              <a:lnSpc>
                <a:spcPct val="100000"/>
              </a:lnSpc>
              <a:spcBef>
                <a:spcPts val="1200"/>
              </a:spcBef>
              <a:spcAft>
                <a:spcPts val="200"/>
              </a:spcAft>
              <a:buSzPct val="100000"/>
            </a:pPr>
            <a:r>
              <a:rPr lang="de-DE" sz="2000" dirty="0"/>
              <a:t>Inkludiert die Prüfung ob die Anlage unter die SEVESO-Richtlinie fällt</a:t>
            </a:r>
          </a:p>
          <a:p>
            <a:pPr marL="270827" lvl="2" indent="-91440">
              <a:lnSpc>
                <a:spcPct val="100000"/>
              </a:lnSpc>
              <a:spcBef>
                <a:spcPts val="1200"/>
              </a:spcBef>
              <a:spcAft>
                <a:spcPts val="200"/>
              </a:spcAft>
              <a:buSzPct val="100000"/>
            </a:pPr>
            <a:r>
              <a:rPr lang="de-DE" sz="2000" dirty="0"/>
              <a:t>Inkludiert die im Rahmen der Genehmigung mitumfassten anderen Rechtsvorgaben</a:t>
            </a:r>
          </a:p>
          <a:p>
            <a:endParaRPr lang="de-DE" sz="1800" dirty="0"/>
          </a:p>
        </p:txBody>
      </p:sp>
      <p:sp>
        <p:nvSpPr>
          <p:cNvPr id="4" name="Foliennummernplatzhalter 3">
            <a:extLst>
              <a:ext uri="{FF2B5EF4-FFF2-40B4-BE49-F238E27FC236}">
                <a16:creationId xmlns:a16="http://schemas.microsoft.com/office/drawing/2014/main" id="{589B90F7-5182-ACC0-DD8B-0E4BFCE7BA34}"/>
              </a:ext>
            </a:extLst>
          </p:cNvPr>
          <p:cNvSpPr>
            <a:spLocks noGrp="1"/>
          </p:cNvSpPr>
          <p:nvPr>
            <p:ph type="sldNum" sz="quarter" idx="12"/>
          </p:nvPr>
        </p:nvSpPr>
        <p:spPr/>
        <p:txBody>
          <a:bodyPr/>
          <a:lstStyle/>
          <a:p>
            <a:fld id="{0DC0DA7A-5040-45A5-8CF3-7F79414BEB87}" type="slidenum">
              <a:rPr lang="de-AT" smtClean="0"/>
              <a:t>37</a:t>
            </a:fld>
            <a:endParaRPr lang="de-AT"/>
          </a:p>
        </p:txBody>
      </p:sp>
    </p:spTree>
    <p:extLst>
      <p:ext uri="{BB962C8B-B14F-4D97-AF65-F5344CB8AC3E}">
        <p14:creationId xmlns:p14="http://schemas.microsoft.com/office/powerpoint/2010/main" val="36596023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9EA0A7-900B-DEFE-A266-761E8A876740}"/>
              </a:ext>
            </a:extLst>
          </p:cNvPr>
          <p:cNvSpPr>
            <a:spLocks noGrp="1"/>
          </p:cNvSpPr>
          <p:nvPr>
            <p:ph type="title"/>
          </p:nvPr>
        </p:nvSpPr>
        <p:spPr>
          <a:xfrm>
            <a:off x="1118860" y="453295"/>
            <a:ext cx="10638033" cy="829455"/>
          </a:xfrm>
        </p:spPr>
        <p:txBody>
          <a:bodyPr>
            <a:normAutofit/>
          </a:bodyPr>
          <a:lstStyle/>
          <a:p>
            <a:r>
              <a:rPr lang="de-AT" sz="3600" dirty="0"/>
              <a:t>Einsatz von tierischen Materialien</a:t>
            </a:r>
          </a:p>
        </p:txBody>
      </p:sp>
      <p:sp>
        <p:nvSpPr>
          <p:cNvPr id="4" name="Foliennummernplatzhalter 3">
            <a:extLst>
              <a:ext uri="{FF2B5EF4-FFF2-40B4-BE49-F238E27FC236}">
                <a16:creationId xmlns:a16="http://schemas.microsoft.com/office/drawing/2014/main" id="{7B3BDEB7-F813-58D3-CABD-0C4E98255E75}"/>
              </a:ext>
            </a:extLst>
          </p:cNvPr>
          <p:cNvSpPr>
            <a:spLocks noGrp="1"/>
          </p:cNvSpPr>
          <p:nvPr>
            <p:ph type="sldNum" sz="quarter" idx="12"/>
          </p:nvPr>
        </p:nvSpPr>
        <p:spPr/>
        <p:txBody>
          <a:bodyPr/>
          <a:lstStyle/>
          <a:p>
            <a:fld id="{0DC0DA7A-5040-45A5-8CF3-7F79414BEB87}" type="slidenum">
              <a:rPr lang="de-AT" smtClean="0"/>
              <a:t>38</a:t>
            </a:fld>
            <a:endParaRPr lang="de-AT"/>
          </a:p>
        </p:txBody>
      </p:sp>
      <p:pic>
        <p:nvPicPr>
          <p:cNvPr id="6" name="Grafik 5">
            <a:extLst>
              <a:ext uri="{FF2B5EF4-FFF2-40B4-BE49-F238E27FC236}">
                <a16:creationId xmlns:a16="http://schemas.microsoft.com/office/drawing/2014/main" id="{EB83A74C-A0EE-E64E-9649-36FB5684DC5F}"/>
              </a:ext>
            </a:extLst>
          </p:cNvPr>
          <p:cNvPicPr>
            <a:picLocks noChangeAspect="1"/>
          </p:cNvPicPr>
          <p:nvPr/>
        </p:nvPicPr>
        <p:blipFill>
          <a:blip r:embed="rId2"/>
          <a:stretch>
            <a:fillRect/>
          </a:stretch>
        </p:blipFill>
        <p:spPr>
          <a:xfrm>
            <a:off x="130337" y="1406259"/>
            <a:ext cx="9620496" cy="4615304"/>
          </a:xfrm>
          <a:prstGeom prst="rect">
            <a:avLst/>
          </a:prstGeom>
        </p:spPr>
      </p:pic>
      <p:sp>
        <p:nvSpPr>
          <p:cNvPr id="3" name="Inhaltsplatzhalter 2">
            <a:extLst>
              <a:ext uri="{FF2B5EF4-FFF2-40B4-BE49-F238E27FC236}">
                <a16:creationId xmlns:a16="http://schemas.microsoft.com/office/drawing/2014/main" id="{98A0A742-8E2D-C649-AFD9-34643CF87BE1}"/>
              </a:ext>
            </a:extLst>
          </p:cNvPr>
          <p:cNvSpPr>
            <a:spLocks noGrp="1"/>
          </p:cNvSpPr>
          <p:nvPr>
            <p:ph idx="1"/>
          </p:nvPr>
        </p:nvSpPr>
        <p:spPr>
          <a:xfrm>
            <a:off x="9750833" y="1406259"/>
            <a:ext cx="2336024" cy="4615304"/>
          </a:xfrm>
          <a:solidFill>
            <a:schemeClr val="bg2"/>
          </a:solidFill>
          <a:ln w="12700">
            <a:solidFill>
              <a:schemeClr val="tx1"/>
            </a:solidFill>
          </a:ln>
        </p:spPr>
        <p:txBody>
          <a:bodyPr/>
          <a:lstStyle/>
          <a:p>
            <a:pPr marL="182563" indent="-90488"/>
            <a:r>
              <a:rPr lang="de-AT" b="0" dirty="0"/>
              <a:t>Genehmigung ist nicht Teil des konzentrierten Verfahrens</a:t>
            </a:r>
          </a:p>
          <a:p>
            <a:pPr marL="182563" indent="-90488"/>
            <a:r>
              <a:rPr lang="de-AT" b="0" dirty="0"/>
              <a:t>Eigene Antragstellung beim Einsatz von tierischen Nebenprodukten wie Gülle notwendig</a:t>
            </a:r>
          </a:p>
        </p:txBody>
      </p:sp>
    </p:spTree>
    <p:extLst>
      <p:ext uri="{BB962C8B-B14F-4D97-AF65-F5344CB8AC3E}">
        <p14:creationId xmlns:p14="http://schemas.microsoft.com/office/powerpoint/2010/main" val="26695449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DE07F8-0CB9-4CD7-A869-155687875BC8}"/>
              </a:ext>
            </a:extLst>
          </p:cNvPr>
          <p:cNvSpPr>
            <a:spLocks noGrp="1"/>
          </p:cNvSpPr>
          <p:nvPr>
            <p:ph type="title"/>
          </p:nvPr>
        </p:nvSpPr>
        <p:spPr>
          <a:xfrm>
            <a:off x="1039260" y="387816"/>
            <a:ext cx="10638033" cy="829455"/>
          </a:xfrm>
        </p:spPr>
        <p:txBody>
          <a:bodyPr>
            <a:normAutofit/>
          </a:bodyPr>
          <a:lstStyle/>
          <a:p>
            <a:r>
              <a:rPr lang="de-AT" sz="3600" dirty="0"/>
              <a:t>Genehmigung: Rechtliche Grundlagen: Allgemeines</a:t>
            </a:r>
          </a:p>
        </p:txBody>
      </p:sp>
      <p:sp>
        <p:nvSpPr>
          <p:cNvPr id="3" name="Inhaltsplatzhalter 2">
            <a:extLst>
              <a:ext uri="{FF2B5EF4-FFF2-40B4-BE49-F238E27FC236}">
                <a16:creationId xmlns:a16="http://schemas.microsoft.com/office/drawing/2014/main" id="{58523B46-166D-4494-AC83-50B57A880139}"/>
              </a:ext>
            </a:extLst>
          </p:cNvPr>
          <p:cNvSpPr>
            <a:spLocks noGrp="1"/>
          </p:cNvSpPr>
          <p:nvPr>
            <p:ph idx="1"/>
          </p:nvPr>
        </p:nvSpPr>
        <p:spPr>
          <a:xfrm>
            <a:off x="1039260" y="1490725"/>
            <a:ext cx="10492484" cy="4786250"/>
          </a:xfrm>
        </p:spPr>
        <p:txBody>
          <a:bodyPr>
            <a:normAutofit/>
          </a:bodyPr>
          <a:lstStyle/>
          <a:p>
            <a:pPr lvl="1"/>
            <a:r>
              <a:rPr lang="de-AT" dirty="0"/>
              <a:t>Rechtliche Grundlagen sind einzuhalten</a:t>
            </a:r>
            <a:br>
              <a:rPr lang="de-AT" dirty="0"/>
            </a:br>
            <a:endParaRPr lang="de-AT" dirty="0"/>
          </a:p>
          <a:p>
            <a:pPr lvl="1"/>
            <a:r>
              <a:rPr lang="de-AT" dirty="0"/>
              <a:t>Bescheidauflagen sind einzuhalten</a:t>
            </a:r>
          </a:p>
          <a:p>
            <a:pPr lvl="2"/>
            <a:r>
              <a:rPr lang="de-AT" sz="2000" dirty="0"/>
              <a:t>Nichteinhaltung bedingt vielfach bei Anlagenänderungen die Anpassung an den Stand der Technik der Gesamtanlage</a:t>
            </a:r>
            <a:br>
              <a:rPr lang="de-AT" sz="2000" dirty="0"/>
            </a:br>
            <a:endParaRPr lang="de-AT" sz="2000" dirty="0"/>
          </a:p>
          <a:p>
            <a:pPr lvl="1"/>
            <a:r>
              <a:rPr lang="de-AT" dirty="0"/>
              <a:t>Regelwerke wie ÖNORMEN, ÖVGW Regelblätter etc.</a:t>
            </a:r>
          </a:p>
          <a:p>
            <a:pPr lvl="2"/>
            <a:r>
              <a:rPr lang="de-AT" sz="2000" dirty="0"/>
              <a:t>Dienen der Vereinheitlichung haben aber keinen rechtlichen Charakter – Abweichungen daher sehr wohl möglich</a:t>
            </a:r>
          </a:p>
          <a:p>
            <a:pPr lvl="2"/>
            <a:r>
              <a:rPr lang="de-AT" sz="2000" dirty="0"/>
              <a:t>Bei Uneinigkeit bzw. im Gerichtsverfahren muss aber mitunter belegt werden können warum davon abgewichen wurde</a:t>
            </a:r>
            <a:br>
              <a:rPr lang="de-AT" sz="2000" dirty="0"/>
            </a:br>
            <a:endParaRPr lang="de-AT" sz="2000" dirty="0"/>
          </a:p>
          <a:p>
            <a:pPr lvl="2"/>
            <a:r>
              <a:rPr lang="de-AT" sz="2000" dirty="0"/>
              <a:t>Regelwerke, die in Gesetzen als verbindlich benannt wurden, sind einzuhalten</a:t>
            </a:r>
          </a:p>
          <a:p>
            <a:pPr lvl="2"/>
            <a:r>
              <a:rPr lang="de-AT" sz="2000" dirty="0"/>
              <a:t>Regelwerke, die in den Bescheiden als verbindlich benannt wurden, sind einzuhalten </a:t>
            </a:r>
          </a:p>
        </p:txBody>
      </p:sp>
      <p:sp>
        <p:nvSpPr>
          <p:cNvPr id="4" name="Foliennummernplatzhalter 3">
            <a:extLst>
              <a:ext uri="{FF2B5EF4-FFF2-40B4-BE49-F238E27FC236}">
                <a16:creationId xmlns:a16="http://schemas.microsoft.com/office/drawing/2014/main" id="{F397C144-70D6-4E34-8152-ABAF12A7BD36}"/>
              </a:ext>
            </a:extLst>
          </p:cNvPr>
          <p:cNvSpPr>
            <a:spLocks noGrp="1"/>
          </p:cNvSpPr>
          <p:nvPr>
            <p:ph type="sldNum" sz="quarter" idx="12"/>
          </p:nvPr>
        </p:nvSpPr>
        <p:spPr/>
        <p:txBody>
          <a:bodyPr/>
          <a:lstStyle/>
          <a:p>
            <a:fld id="{0DC0DA7A-5040-45A5-8CF3-7F79414BEB87}" type="slidenum">
              <a:rPr lang="de-AT" smtClean="0"/>
              <a:t>39</a:t>
            </a:fld>
            <a:endParaRPr lang="de-AT"/>
          </a:p>
        </p:txBody>
      </p:sp>
    </p:spTree>
    <p:extLst>
      <p:ext uri="{BB962C8B-B14F-4D97-AF65-F5344CB8AC3E}">
        <p14:creationId xmlns:p14="http://schemas.microsoft.com/office/powerpoint/2010/main" val="41969660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AC951C-BE37-4E7B-989F-A7F879207940}"/>
              </a:ext>
            </a:extLst>
          </p:cNvPr>
          <p:cNvSpPr>
            <a:spLocks noGrp="1"/>
          </p:cNvSpPr>
          <p:nvPr>
            <p:ph type="title"/>
          </p:nvPr>
        </p:nvSpPr>
        <p:spPr>
          <a:xfrm>
            <a:off x="1058778" y="465786"/>
            <a:ext cx="11240823" cy="829455"/>
          </a:xfrm>
        </p:spPr>
        <p:txBody>
          <a:bodyPr>
            <a:noAutofit/>
          </a:bodyPr>
          <a:lstStyle/>
          <a:p>
            <a:r>
              <a:rPr lang="de-AT" sz="3600" dirty="0"/>
              <a:t>ÖNORM S 2207</a:t>
            </a:r>
            <a:br>
              <a:rPr lang="de-AT" sz="3600" dirty="0"/>
            </a:br>
            <a:r>
              <a:rPr lang="de-AT" sz="3600" dirty="0"/>
              <a:t>Technische Grundlage für die Beurteilung von Biogasanlagen</a:t>
            </a:r>
          </a:p>
        </p:txBody>
      </p:sp>
      <p:sp>
        <p:nvSpPr>
          <p:cNvPr id="3" name="Inhaltsplatzhalter 2">
            <a:extLst>
              <a:ext uri="{FF2B5EF4-FFF2-40B4-BE49-F238E27FC236}">
                <a16:creationId xmlns:a16="http://schemas.microsoft.com/office/drawing/2014/main" id="{131D77F7-E840-478B-B080-69FD7A203258}"/>
              </a:ext>
            </a:extLst>
          </p:cNvPr>
          <p:cNvSpPr>
            <a:spLocks noGrp="1"/>
          </p:cNvSpPr>
          <p:nvPr>
            <p:ph idx="1"/>
          </p:nvPr>
        </p:nvSpPr>
        <p:spPr>
          <a:xfrm>
            <a:off x="866612" y="1429534"/>
            <a:ext cx="10950815" cy="4962679"/>
          </a:xfrm>
        </p:spPr>
        <p:txBody>
          <a:bodyPr>
            <a:normAutofit/>
          </a:bodyPr>
          <a:lstStyle/>
          <a:p>
            <a:pPr lvl="1"/>
            <a:r>
              <a:rPr lang="de-AT" dirty="0"/>
              <a:t>ÖNORM S 2207</a:t>
            </a:r>
          </a:p>
          <a:p>
            <a:pPr lvl="2"/>
            <a:r>
              <a:rPr lang="de-AT" dirty="0"/>
              <a:t>Generelle Beschreibung der Technik</a:t>
            </a:r>
          </a:p>
          <a:p>
            <a:pPr lvl="2"/>
            <a:r>
              <a:rPr lang="de-AT" dirty="0"/>
              <a:t>Begriffsdefinitionen </a:t>
            </a:r>
          </a:p>
          <a:p>
            <a:pPr lvl="2"/>
            <a:r>
              <a:rPr lang="de-AT" dirty="0"/>
              <a:t>Grundlage für Ausschreibungen</a:t>
            </a:r>
          </a:p>
          <a:p>
            <a:pPr marL="384175" lvl="2" indent="0">
              <a:buNone/>
            </a:pPr>
            <a:endParaRPr lang="de-AT" dirty="0"/>
          </a:p>
          <a:p>
            <a:pPr lvl="1"/>
            <a:r>
              <a:rPr lang="de-DE" dirty="0"/>
              <a:t>Technische Grundlage für die Beurteilung von Biogasanlagen: </a:t>
            </a:r>
          </a:p>
          <a:p>
            <a:pPr lvl="2"/>
            <a:r>
              <a:rPr lang="de-AT" dirty="0"/>
              <a:t>Fachliche Grundlage der und für die Amtssachverständigen für die Beurteilung von Einreichunterlagen</a:t>
            </a:r>
          </a:p>
          <a:p>
            <a:pPr lvl="2"/>
            <a:r>
              <a:rPr lang="de-AT" dirty="0"/>
              <a:t>Hat dementsprechend keinen verpflichtenden Charakter – Abweichungen sind theoretisch möglich</a:t>
            </a:r>
          </a:p>
          <a:p>
            <a:pPr lvl="2"/>
            <a:r>
              <a:rPr lang="de-AT" dirty="0"/>
              <a:t>Angeführte Details aus Gesetzen sind einzuhalten (z.B.: VEXAT)</a:t>
            </a:r>
          </a:p>
          <a:p>
            <a:pPr lvl="2"/>
            <a:r>
              <a:rPr lang="de-AT" dirty="0"/>
              <a:t>Wird großteils als gute Grundlage für die Erstellung der Einreichung und Beurteilung herangezogen  </a:t>
            </a:r>
          </a:p>
          <a:p>
            <a:pPr lvl="2"/>
            <a:r>
              <a:rPr lang="de-AT" dirty="0">
                <a:hlinkClick r:id="rId2"/>
              </a:rPr>
              <a:t>https://www.bmwet.gv.at/dam/bmdwgvat/content/Themen/Technik-und-Vermessung/betriebsanlagentechnik/Beurteilungsgrundlagen/TG-Biogasanlage-2022.pdf</a:t>
            </a:r>
            <a:br>
              <a:rPr lang="de-AT" dirty="0"/>
            </a:br>
            <a:endParaRPr lang="de-AT" dirty="0"/>
          </a:p>
          <a:p>
            <a:pPr lvl="2"/>
            <a:r>
              <a:rPr lang="de-DE" dirty="0"/>
              <a:t>Empfehlenswert zu lesen: Leitfaden Biogas</a:t>
            </a:r>
            <a:br>
              <a:rPr lang="de-DE" dirty="0"/>
            </a:br>
            <a:r>
              <a:rPr lang="de-DE" dirty="0">
                <a:hlinkClick r:id="rId3"/>
              </a:rPr>
              <a:t>https://mediathek.fnr.de/leitfaden-biogas.html</a:t>
            </a:r>
            <a:endParaRPr lang="de-AT" dirty="0"/>
          </a:p>
          <a:p>
            <a:pPr lvl="2"/>
            <a:endParaRPr lang="de-AT" dirty="0"/>
          </a:p>
          <a:p>
            <a:pPr lvl="1"/>
            <a:endParaRPr lang="de-AT" dirty="0"/>
          </a:p>
        </p:txBody>
      </p:sp>
      <p:sp>
        <p:nvSpPr>
          <p:cNvPr id="4" name="Foliennummernplatzhalter 3">
            <a:extLst>
              <a:ext uri="{FF2B5EF4-FFF2-40B4-BE49-F238E27FC236}">
                <a16:creationId xmlns:a16="http://schemas.microsoft.com/office/drawing/2014/main" id="{9970609E-8267-4A13-BB66-6E2C40F9D16E}"/>
              </a:ext>
            </a:extLst>
          </p:cNvPr>
          <p:cNvSpPr>
            <a:spLocks noGrp="1"/>
          </p:cNvSpPr>
          <p:nvPr>
            <p:ph type="sldNum" sz="quarter" idx="12"/>
          </p:nvPr>
        </p:nvSpPr>
        <p:spPr/>
        <p:txBody>
          <a:bodyPr/>
          <a:lstStyle/>
          <a:p>
            <a:fld id="{0DC0DA7A-5040-45A5-8CF3-7F79414BEB87}" type="slidenum">
              <a:rPr lang="de-AT" smtClean="0"/>
              <a:t>40</a:t>
            </a:fld>
            <a:endParaRPr lang="de-AT"/>
          </a:p>
        </p:txBody>
      </p:sp>
    </p:spTree>
    <p:extLst>
      <p:ext uri="{BB962C8B-B14F-4D97-AF65-F5344CB8AC3E}">
        <p14:creationId xmlns:p14="http://schemas.microsoft.com/office/powerpoint/2010/main" val="28860605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BB9AFDC7-BF96-45B7-823F-8AC09E697A9C}"/>
              </a:ext>
            </a:extLst>
          </p:cNvPr>
          <p:cNvSpPr>
            <a:spLocks noGrp="1"/>
          </p:cNvSpPr>
          <p:nvPr>
            <p:ph type="title" idx="4294967295"/>
          </p:nvPr>
        </p:nvSpPr>
        <p:spPr>
          <a:xfrm>
            <a:off x="952107" y="1053619"/>
            <a:ext cx="10515600" cy="849868"/>
          </a:xfrm>
        </p:spPr>
        <p:txBody>
          <a:bodyPr>
            <a:normAutofit/>
          </a:bodyPr>
          <a:lstStyle/>
          <a:p>
            <a:pPr algn="ctr"/>
            <a:r>
              <a:rPr lang="de-AT" b="1" dirty="0">
                <a:solidFill>
                  <a:schemeClr val="bg1">
                    <a:lumMod val="50000"/>
                  </a:schemeClr>
                </a:solidFill>
                <a:latin typeface="Helvetica Light"/>
              </a:rPr>
              <a:t>Herzlichen Dank für Ihre Aufmerksamkeit</a:t>
            </a:r>
          </a:p>
        </p:txBody>
      </p:sp>
      <p:pic>
        <p:nvPicPr>
          <p:cNvPr id="14" name="Inhaltsplatzhalter 13">
            <a:extLst>
              <a:ext uri="{FF2B5EF4-FFF2-40B4-BE49-F238E27FC236}">
                <a16:creationId xmlns:a16="http://schemas.microsoft.com/office/drawing/2014/main" id="{C5A96E0F-12ED-4A38-8B2D-FC886061C55A}"/>
              </a:ext>
            </a:extLst>
          </p:cNvPr>
          <p:cNvPicPr>
            <a:picLocks noGrp="1" noChangeAspect="1"/>
          </p:cNvPicPr>
          <p:nvPr>
            <p:ph sz="half" idx="4294967295"/>
          </p:nvPr>
        </p:nvPicPr>
        <p:blipFill>
          <a:blip r:embed="rId2">
            <a:extLst>
              <a:ext uri="{28A0092B-C50C-407E-A947-70E740481C1C}">
                <a14:useLocalDpi xmlns:a14="http://schemas.microsoft.com/office/drawing/2010/main" val="0"/>
              </a:ext>
            </a:extLst>
          </a:blip>
          <a:srcRect/>
          <a:stretch/>
        </p:blipFill>
        <p:spPr>
          <a:xfrm>
            <a:off x="1406460" y="2390236"/>
            <a:ext cx="3306140" cy="2338034"/>
          </a:xfrm>
        </p:spPr>
      </p:pic>
      <p:sp>
        <p:nvSpPr>
          <p:cNvPr id="12" name="Inhaltsplatzhalter 11">
            <a:extLst>
              <a:ext uri="{FF2B5EF4-FFF2-40B4-BE49-F238E27FC236}">
                <a16:creationId xmlns:a16="http://schemas.microsoft.com/office/drawing/2014/main" id="{E202A058-E0CC-4290-9E17-31ABDAAD6DDE}"/>
              </a:ext>
            </a:extLst>
          </p:cNvPr>
          <p:cNvSpPr>
            <a:spLocks noGrp="1"/>
          </p:cNvSpPr>
          <p:nvPr>
            <p:ph sz="half" idx="4294967295"/>
          </p:nvPr>
        </p:nvSpPr>
        <p:spPr>
          <a:xfrm>
            <a:off x="6435365" y="2854179"/>
            <a:ext cx="5181600" cy="2879725"/>
          </a:xfrm>
        </p:spPr>
        <p:txBody>
          <a:bodyPr>
            <a:normAutofit/>
          </a:bodyPr>
          <a:lstStyle/>
          <a:p>
            <a:pPr marL="0" indent="0">
              <a:buNone/>
            </a:pPr>
            <a:r>
              <a:rPr lang="de-AT" dirty="0"/>
              <a:t>Green Gas Service GmbH</a:t>
            </a:r>
          </a:p>
          <a:p>
            <a:pPr marL="0" indent="0">
              <a:buNone/>
            </a:pPr>
            <a:r>
              <a:rPr lang="de-AT" dirty="0"/>
              <a:t>Franz-Josefs-Kai 13/12-13</a:t>
            </a:r>
          </a:p>
          <a:p>
            <a:pPr marL="0" indent="0">
              <a:buNone/>
            </a:pPr>
            <a:r>
              <a:rPr lang="de-AT" dirty="0">
                <a:solidFill>
                  <a:srgbClr val="329A37"/>
                </a:solidFill>
                <a:hlinkClick r:id="rId3">
                  <a:extLst>
                    <a:ext uri="{A12FA001-AC4F-418D-AE19-62706E023703}">
                      <ahyp:hlinkClr xmlns:ahyp="http://schemas.microsoft.com/office/drawing/2018/hyperlinkcolor" val="tx"/>
                    </a:ext>
                  </a:extLst>
                </a:hlinkClick>
              </a:rPr>
              <a:t>www.greengasservice.at</a:t>
            </a:r>
            <a:endParaRPr lang="de-AT" dirty="0">
              <a:solidFill>
                <a:srgbClr val="329A37"/>
              </a:solidFill>
            </a:endParaRPr>
          </a:p>
        </p:txBody>
      </p:sp>
    </p:spTree>
    <p:extLst>
      <p:ext uri="{BB962C8B-B14F-4D97-AF65-F5344CB8AC3E}">
        <p14:creationId xmlns:p14="http://schemas.microsoft.com/office/powerpoint/2010/main" val="1594587944"/>
      </p:ext>
    </p:extLst>
  </p:cSld>
  <p:clrMapOvr>
    <a:masterClrMapping/>
  </p:clrMapOvr>
</p:sld>
</file>

<file path=ppt/theme/theme1.xml><?xml version="1.0" encoding="utf-8"?>
<a:theme xmlns:a="http://schemas.openxmlformats.org/drawingml/2006/main" name="Rückblick GGS">
  <a:themeElements>
    <a:clrScheme name="Rückblick">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ückblick">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ückblick">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Vorlage GGS-PPT_28.03.2023_V01 [Schreibgeschützt]" id="{2243D05E-BE7C-49B8-A6CF-E5E063301503}" vid="{07665937-E4B9-432C-884C-4FCA752B0C8F}"/>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2023 03 28 Vorlage GGS</Template>
  <TotalTime>0</TotalTime>
  <Words>3310</Words>
  <Application>Microsoft Office PowerPoint</Application>
  <PresentationFormat>Breitbild</PresentationFormat>
  <Paragraphs>460</Paragraphs>
  <Slides>41</Slides>
  <Notes>5</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41</vt:i4>
      </vt:variant>
    </vt:vector>
  </HeadingPairs>
  <TitlesOfParts>
    <vt:vector size="48" baseType="lpstr">
      <vt:lpstr>Arial</vt:lpstr>
      <vt:lpstr>Calibri</vt:lpstr>
      <vt:lpstr>Calibri Light</vt:lpstr>
      <vt:lpstr>Helvetica Light</vt:lpstr>
      <vt:lpstr>Symbol</vt:lpstr>
      <vt:lpstr>Wingdings</vt:lpstr>
      <vt:lpstr>Rückblick GGS</vt:lpstr>
      <vt:lpstr>  Möglichkeiten der Biogas Vor-Ort KWK Anwendung: 12.05.2026 Online  </vt:lpstr>
      <vt:lpstr>Zwei voneinander unabhängige Säulen</vt:lpstr>
      <vt:lpstr>Erneuerbaren-Ausbau-Gesetz (EAG)  Vor Ort-KWK-Anwendung: Neuanlagen</vt:lpstr>
      <vt:lpstr>Erneuerbaren-Ausbau-Gesetz (EAG)  Marktprämienverordnung</vt:lpstr>
      <vt:lpstr>Erneuerbaren-Ausbau-Gesetz (EAG) Unterschied zum Ökostromgesetz (ÖSG)</vt:lpstr>
      <vt:lpstr> Erneuerbaren-Ausbau-Gesetz (EAG)  Begriffsdefinitionen, Akontierung &amp; Aussetzung der MP</vt:lpstr>
      <vt:lpstr>Erneuerbaren-Ausbau-Gesetz (EAG)  Umsetzung des Unterstützungssystems</vt:lpstr>
      <vt:lpstr>Beispiele: Day ahead-Preis</vt:lpstr>
      <vt:lpstr>Entwicklung negativer Day ahead-Preise und deren Auswirkungen</vt:lpstr>
      <vt:lpstr>Erneuerbaren-Ausbau-Gesetz (EAG) aktuell  („wie es ist“)</vt:lpstr>
      <vt:lpstr>Erneuerbaren-Ausbau-Gesetz (EAG) systemdienlich („wie es sein könnte“)</vt:lpstr>
      <vt:lpstr>Marktformen an der Strombörse</vt:lpstr>
      <vt:lpstr>PowerPoint-Präsentation</vt:lpstr>
      <vt:lpstr>PowerPoint-Präsentation</vt:lpstr>
      <vt:lpstr>PowerPoint-Präsentation</vt:lpstr>
      <vt:lpstr>EAG: Antragstellung Marktprämie</vt:lpstr>
      <vt:lpstr>Erneuerbaren-Ausbau-Gesetz (EAG) Antragstellung EAG-Marktprämie: Zu beachten</vt:lpstr>
      <vt:lpstr>Beantragung der Marktprämie: Einreichmaske  https://www.eag-abwicklungsstelle.at/</vt:lpstr>
      <vt:lpstr>Beantragung der Marktprämie: Einreichmaske  https://www.eag-abwicklungsstelle.at/</vt:lpstr>
      <vt:lpstr>Erneuerbare Energiegemeinschaften (EEG) </vt:lpstr>
      <vt:lpstr>Erneuerbare Energiegemeinschaften (EEG)</vt:lpstr>
      <vt:lpstr>Netzanschluss: ElWG § 95, § 130</vt:lpstr>
      <vt:lpstr>Versorgungsinfrastrukturbeitrags (VIB) neu</vt:lpstr>
      <vt:lpstr>Versorgungsinfrastrukturbeitrags (VIB) neu</vt:lpstr>
      <vt:lpstr>Genehmigung Raumordnung</vt:lpstr>
      <vt:lpstr>Genehmigung Raumordnung - Beispiel: Raumordnungsgesetz OÖ</vt:lpstr>
      <vt:lpstr>Genehmigung Raumordnung - Beispiel: Raumordnungsgesetz OÖ</vt:lpstr>
      <vt:lpstr>Genehmigung Umweltverträglichkeitsprüfungsgesetz (UVP-Gesetz)</vt:lpstr>
      <vt:lpstr>Genehmigung:  3 Schirmgesetze je nach Substrat &amp; Anwendung</vt:lpstr>
      <vt:lpstr>Abfallwirtschaftsgesetz (AWG)</vt:lpstr>
      <vt:lpstr>Abfallwirtschaftsgesetz (AWG)</vt:lpstr>
      <vt:lpstr>Abfallwirtschaftsgesetz (AWG)</vt:lpstr>
      <vt:lpstr>Abfallwirtschaftsgesetz (AWG)</vt:lpstr>
      <vt:lpstr> Elektrizitätswirtschafts- und -organisationsgesetz (ElWOG) Beispiel: OÖ</vt:lpstr>
      <vt:lpstr> Elektrizitätswirtschafts- und -organisationsgesetz (ElWOG) Beispiel: OÖ</vt:lpstr>
      <vt:lpstr>Gewerbeordnung (GewO)</vt:lpstr>
      <vt:lpstr>Gewerbeordnung (GewO)</vt:lpstr>
      <vt:lpstr>Einsatz von tierischen Materialien</vt:lpstr>
      <vt:lpstr>Genehmigung: Rechtliche Grundlagen: Allgemeines</vt:lpstr>
      <vt:lpstr>ÖNORM S 2207 Technische Grundlage für die Beurteilung von Biogasanlagen</vt:lpstr>
      <vt:lpstr>Herzlichen Dank für Ihre Aufmerksamkeit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Green Gas Service GmbH</dc:title>
  <dc:creator>Franz Kirchmeyr</dc:creator>
  <cp:lastModifiedBy>Stefan Graßl</cp:lastModifiedBy>
  <cp:revision>89</cp:revision>
  <cp:lastPrinted>2022-09-09T10:58:11Z</cp:lastPrinted>
  <dcterms:created xsi:type="dcterms:W3CDTF">2023-05-15T08:00:26Z</dcterms:created>
  <dcterms:modified xsi:type="dcterms:W3CDTF">2026-05-11T11:33:40Z</dcterms:modified>
</cp:coreProperties>
</file>