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479103-A5C8-946A-246C-87EFC1448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F4F8270-32B9-C96F-9954-E8A565E8E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AF5770-C415-0CD3-9254-14C1A9462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7D10C2-85A4-850C-219D-725CCD991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254192-A1C5-C8E3-0EC3-E0EA3AB10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514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47150-1B3E-83FE-D2C5-964071685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C6FE71-A4E1-A5B1-F401-2D38DDDCB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3DB2E0-6347-B55A-805F-54384C7A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1BF686-2556-DB65-D741-D237A05C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F9084-D8C5-3C78-AF2B-642A95FF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487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A7990AB-E9A0-61DA-7489-032D3D485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ED369A-A847-1405-B2B0-1942E9104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24B5F2-E46D-702F-EED8-DCBE6D60D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BB1B15-B8E3-27A5-0309-9F98F9C23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10EC8-621A-C1FE-7933-36D9EBD7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295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E11CC-59B1-E7F9-0688-ACA52252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A6DFB6-73C4-5158-0F01-C5B4D6AAC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3ABCC3-EED0-F234-C62E-52A97BEA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19A954-CE32-E1D8-A303-ACCAB270E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7FD8E1-3E91-F884-B41D-0E46B80B0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8121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555B0-5398-67E0-DD5E-370B8887A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1BCF41-0155-A5D7-D533-9A673A0E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C73EDD-747E-89CF-FC47-FC6BD834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A03FCB-9698-36DC-AD58-3729AC226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74B00A-545B-082D-2A69-F19533EE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782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595C19-A569-7624-E4BC-DB81ED65A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4397CF-C3B9-7071-6B20-2B8926176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D24EEF-D887-983A-FA85-0E66E574F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376C1F-FAD0-F954-3717-694097377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7A1FC9-F4CF-9F1E-72C6-1C7F2ABA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F9C26C-F1F0-FAB9-2308-B7D1000A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258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7BBFE-88CE-05F6-D1A8-3CD6F4734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A3E61E-66B7-03FD-1ABA-AC127531F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AE10B6-0CBC-A176-8B77-355E74CF7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0E60948-2DD3-1D68-4A99-9400E574E9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7843D54-2DAE-C23C-17A0-C4D5181BE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B935357-EFFE-0FF3-DC70-E06C6AAFD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B0553D-0436-DC8B-2447-C23210E9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20F2709-4AF9-6BE5-0F99-573B5F8D3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638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F93EE-832A-AD85-67EF-A728DFFBA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6C80E5-E474-60CB-BCD9-EEE494FB4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8296A5-A351-682A-AE79-6487A9E10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23CB462-5C34-5809-99CE-3FFEABBDF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197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2F95472-36B7-7384-C5A8-5EE3B722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1DCDFA-E2F4-1D3D-36F1-B96886F1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4AF0A48-586C-45B9-B4FF-A0E95CFD1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044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A1F48-6228-7285-A703-0E7F7F55F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E14E5B-78B5-E8A2-7683-1309711DC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F5F864-B633-1BE3-D01C-066EADC8E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9CC627-D311-13E2-80F5-C93C56FAD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752C81-67E3-83C4-C477-CFFE56D27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1C5C2A-5911-5F6D-B914-8B4D9E3D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867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9B47A-0E79-9A42-D8D6-7AA02A57E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B93DE8B-36AC-2C32-6BEF-4D0D503C4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6FFA2BD-8922-F4CF-59A5-36D9FA7FA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CA185B-31D6-1DD7-E4D2-30BF864B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303FC9-CECB-FB1B-4B4E-BFF5D43B0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BE2C17-9CAA-E7DA-F6B7-8FCFA4CD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09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AF4ED14-3AAA-B3A7-BEAB-59B27BC64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785DBA-F2FA-D8E3-C7CF-1EA36A3C0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A1E342-6AEE-D91F-1298-931425DD2D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BCC0A-43C0-4A45-850B-FB07A27AC78B}" type="datetimeFigureOut">
              <a:rPr lang="de-AT" smtClean="0"/>
              <a:t>26.06.2023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36D16F-7124-86F6-8F94-6F667D85D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382B61-2F35-F087-D8C6-A59D4D21A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B10AF-FA50-4643-92DE-9CDCF6F66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864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A931A27-B632-6794-E2EF-8070FB2BFBA4}"/>
              </a:ext>
            </a:extLst>
          </p:cNvPr>
          <p:cNvSpPr/>
          <p:nvPr/>
        </p:nvSpPr>
        <p:spPr>
          <a:xfrm>
            <a:off x="1733909" y="379562"/>
            <a:ext cx="10058401" cy="8367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Grundsatz Strommix</a:t>
            </a:r>
          </a:p>
          <a:p>
            <a:pPr algn="ctr"/>
            <a:r>
              <a:rPr lang="de-DE" sz="1600" dirty="0"/>
              <a:t>Anteilige Anrechenbarkeit: EE-Anteil entsprechend Strommix der letzten zwei Jahre im Mitgliedstaat</a:t>
            </a:r>
            <a:br>
              <a:rPr lang="de-DE" sz="1600" dirty="0"/>
            </a:br>
            <a:r>
              <a:rPr lang="de-DE" sz="1600" dirty="0"/>
              <a:t>(Art. 25 Abs. 3 </a:t>
            </a:r>
            <a:r>
              <a:rPr lang="de-DE" sz="1600" dirty="0" err="1"/>
              <a:t>Uabs</a:t>
            </a:r>
            <a:r>
              <a:rPr lang="de-DE" sz="1600" dirty="0"/>
              <a:t>. 4 RED II)</a:t>
            </a:r>
            <a:endParaRPr lang="de-AT" sz="16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8701125-B315-086B-54FE-12F50F97F89B}"/>
              </a:ext>
            </a:extLst>
          </p:cNvPr>
          <p:cNvSpPr/>
          <p:nvPr/>
        </p:nvSpPr>
        <p:spPr>
          <a:xfrm>
            <a:off x="301925" y="379562"/>
            <a:ext cx="1155939" cy="836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RED II</a:t>
            </a:r>
            <a:endParaRPr lang="de-AT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11F12BE-74EB-229A-AE05-779E75E0806A}"/>
              </a:ext>
            </a:extLst>
          </p:cNvPr>
          <p:cNvSpPr/>
          <p:nvPr/>
        </p:nvSpPr>
        <p:spPr>
          <a:xfrm>
            <a:off x="301925" y="1397478"/>
            <a:ext cx="1155939" cy="53915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b="1" dirty="0"/>
              <a:t>DA-Varianten</a:t>
            </a:r>
            <a:br>
              <a:rPr lang="de-DE" b="1" dirty="0"/>
            </a:br>
            <a:r>
              <a:rPr lang="de-DE" dirty="0"/>
              <a:t>(vollständige Anrechenbarkeit)</a:t>
            </a:r>
            <a:endParaRPr lang="de-AT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14212FC-9127-2798-6376-FD6F8705B210}"/>
              </a:ext>
            </a:extLst>
          </p:cNvPr>
          <p:cNvSpPr/>
          <p:nvPr/>
        </p:nvSpPr>
        <p:spPr>
          <a:xfrm>
            <a:off x="1733907" y="1397479"/>
            <a:ext cx="2087595" cy="74474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Direktleitung</a:t>
            </a:r>
            <a:br>
              <a:rPr lang="de-DE" dirty="0"/>
            </a:br>
            <a:r>
              <a:rPr lang="de-DE" dirty="0"/>
              <a:t>(Art. 3 DA)</a:t>
            </a:r>
            <a:endParaRPr lang="de-AT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5B70778-887B-9E4A-0921-A5AB69ECF5DB}"/>
              </a:ext>
            </a:extLst>
          </p:cNvPr>
          <p:cNvSpPr/>
          <p:nvPr/>
        </p:nvSpPr>
        <p:spPr>
          <a:xfrm>
            <a:off x="3942272" y="1394604"/>
            <a:ext cx="7850038" cy="32780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Netzbezug (Art. 4 DA)</a:t>
            </a:r>
            <a:endParaRPr lang="de-AT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0136522-FCA2-19A4-1CB4-E7E8CBD13F55}"/>
              </a:ext>
            </a:extLst>
          </p:cNvPr>
          <p:cNvSpPr/>
          <p:nvPr/>
        </p:nvSpPr>
        <p:spPr>
          <a:xfrm>
            <a:off x="3942272" y="1814423"/>
            <a:ext cx="3950898" cy="3278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Netzbezug mit PPA</a:t>
            </a:r>
            <a:endParaRPr lang="de-AT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664DAEF-8E55-E219-B7F4-BCB7BABBFDA3}"/>
              </a:ext>
            </a:extLst>
          </p:cNvPr>
          <p:cNvSpPr/>
          <p:nvPr/>
        </p:nvSpPr>
        <p:spPr>
          <a:xfrm>
            <a:off x="8013941" y="1814423"/>
            <a:ext cx="3778370" cy="3278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Netzbezug ohne PPA</a:t>
            </a:r>
            <a:endParaRPr lang="de-AT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C223C40-74C1-4FED-96ED-4CB1B31D1AE2}"/>
              </a:ext>
            </a:extLst>
          </p:cNvPr>
          <p:cNvSpPr/>
          <p:nvPr/>
        </p:nvSpPr>
        <p:spPr>
          <a:xfrm>
            <a:off x="1733907" y="2303253"/>
            <a:ext cx="2087595" cy="44857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/>
              <a:t>Direktbezug</a:t>
            </a:r>
            <a:br>
              <a:rPr lang="de-DE" dirty="0"/>
            </a:br>
            <a:endParaRPr lang="de-DE" dirty="0"/>
          </a:p>
          <a:p>
            <a:pPr algn="ctr"/>
            <a:r>
              <a:rPr lang="de-DE" dirty="0"/>
              <a:t>Keine Netzverbindung der EE-Anlage oder Netzverbindung mit Messsystem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Anteiliger Netzbezug zulässig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Erfüllung von:</a:t>
            </a:r>
          </a:p>
          <a:p>
            <a:pPr algn="ctr"/>
            <a:endParaRPr lang="de-DE" dirty="0"/>
          </a:p>
          <a:p>
            <a:pPr algn="ctr"/>
            <a:endParaRPr lang="de-AT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B83B7B6-62D8-BA85-AED0-A6605ADDDA63}"/>
              </a:ext>
            </a:extLst>
          </p:cNvPr>
          <p:cNvSpPr/>
          <p:nvPr/>
        </p:nvSpPr>
        <p:spPr>
          <a:xfrm>
            <a:off x="1919374" y="5742326"/>
            <a:ext cx="1716660" cy="34505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Zusätzlichkeit</a:t>
            </a:r>
            <a:endParaRPr lang="de-AT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B25A114-5A6F-8062-8F09-5B7F6C4FBAD5}"/>
              </a:ext>
            </a:extLst>
          </p:cNvPr>
          <p:cNvSpPr/>
          <p:nvPr/>
        </p:nvSpPr>
        <p:spPr>
          <a:xfrm>
            <a:off x="3942272" y="2303252"/>
            <a:ext cx="1871932" cy="44857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/>
              <a:t>EE-PPA</a:t>
            </a:r>
          </a:p>
          <a:p>
            <a:pPr algn="ctr"/>
            <a:r>
              <a:rPr lang="de-DE" dirty="0"/>
              <a:t>(außer Biomasse)</a:t>
            </a:r>
            <a:br>
              <a:rPr lang="de-DE" dirty="0"/>
            </a:br>
            <a:endParaRPr lang="de-DE" dirty="0"/>
          </a:p>
          <a:p>
            <a:pPr algn="ctr"/>
            <a:r>
              <a:rPr lang="de-DE" dirty="0"/>
              <a:t>Erfüllung der Kriterien:</a:t>
            </a:r>
          </a:p>
          <a:p>
            <a:pPr algn="ctr"/>
            <a:endParaRPr lang="de-AT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414D93E-7376-19C5-B2EE-EC083218D71B}"/>
              </a:ext>
            </a:extLst>
          </p:cNvPr>
          <p:cNvSpPr/>
          <p:nvPr/>
        </p:nvSpPr>
        <p:spPr>
          <a:xfrm>
            <a:off x="4035003" y="4188124"/>
            <a:ext cx="1658431" cy="34505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Zusätzlichkeit</a:t>
            </a:r>
            <a:endParaRPr lang="de-AT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37E3BF7-D7EC-A3FE-EFD6-C8330708D453}"/>
              </a:ext>
            </a:extLst>
          </p:cNvPr>
          <p:cNvSpPr/>
          <p:nvPr/>
        </p:nvSpPr>
        <p:spPr>
          <a:xfrm>
            <a:off x="4035002" y="4625199"/>
            <a:ext cx="1658431" cy="5937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Zusätzlichkeit</a:t>
            </a:r>
            <a:br>
              <a:rPr lang="de-DE" dirty="0"/>
            </a:br>
            <a:r>
              <a:rPr lang="de-DE" dirty="0"/>
              <a:t>Plus</a:t>
            </a:r>
            <a:endParaRPr lang="de-AT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F69D62B-0394-E4B0-B1DA-C53A90C1903C}"/>
              </a:ext>
            </a:extLst>
          </p:cNvPr>
          <p:cNvSpPr/>
          <p:nvPr/>
        </p:nvSpPr>
        <p:spPr>
          <a:xfrm>
            <a:off x="4035001" y="5311002"/>
            <a:ext cx="1658431" cy="34505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Zeitliche Korr.</a:t>
            </a:r>
            <a:endParaRPr lang="de-AT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4F459CA-E054-C2D8-CEF3-67A556F3132F}"/>
              </a:ext>
            </a:extLst>
          </p:cNvPr>
          <p:cNvSpPr/>
          <p:nvPr/>
        </p:nvSpPr>
        <p:spPr>
          <a:xfrm>
            <a:off x="4035000" y="5748077"/>
            <a:ext cx="1658431" cy="34505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Geograf. Korr.</a:t>
            </a:r>
            <a:endParaRPr lang="de-AT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999B02A-B9C6-8B9C-FC80-50975E6013A7}"/>
              </a:ext>
            </a:extLst>
          </p:cNvPr>
          <p:cNvSpPr/>
          <p:nvPr/>
        </p:nvSpPr>
        <p:spPr>
          <a:xfrm>
            <a:off x="5934974" y="2303252"/>
            <a:ext cx="1938067" cy="44857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/>
              <a:t>EE-PPA</a:t>
            </a:r>
          </a:p>
          <a:p>
            <a:pPr algn="ctr"/>
            <a:r>
              <a:rPr lang="de-DE" dirty="0"/>
              <a:t>(außer Biomasse)</a:t>
            </a:r>
            <a:br>
              <a:rPr lang="de-DE" dirty="0"/>
            </a:br>
            <a:endParaRPr lang="de-DE" dirty="0"/>
          </a:p>
          <a:p>
            <a:pPr algn="ctr"/>
            <a:r>
              <a:rPr lang="de-DE" b="1" dirty="0"/>
              <a:t>Netz geringer Emissionen</a:t>
            </a:r>
            <a:br>
              <a:rPr lang="de-DE" dirty="0"/>
            </a:br>
            <a:r>
              <a:rPr lang="de-DE" dirty="0"/>
              <a:t>(unter 18 g CO</a:t>
            </a:r>
            <a:r>
              <a:rPr lang="de-DE" baseline="-25000" dirty="0"/>
              <a:t>2</a:t>
            </a:r>
            <a:r>
              <a:rPr lang="de-DE" dirty="0"/>
              <a:t>-äq/MJ)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Erfüllung der Kriterien:</a:t>
            </a:r>
          </a:p>
          <a:p>
            <a:pPr algn="ctr"/>
            <a:endParaRPr lang="de-AT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565156E1-5465-F456-B673-81932CF9DB23}"/>
              </a:ext>
            </a:extLst>
          </p:cNvPr>
          <p:cNvSpPr/>
          <p:nvPr/>
        </p:nvSpPr>
        <p:spPr>
          <a:xfrm>
            <a:off x="6096000" y="5305251"/>
            <a:ext cx="1658431" cy="34505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Zeitliche Korr.</a:t>
            </a:r>
            <a:endParaRPr lang="de-AT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83B2430-3779-6E8D-F20D-5AD64A652D5E}"/>
              </a:ext>
            </a:extLst>
          </p:cNvPr>
          <p:cNvSpPr/>
          <p:nvPr/>
        </p:nvSpPr>
        <p:spPr>
          <a:xfrm>
            <a:off x="6095999" y="5742326"/>
            <a:ext cx="1658431" cy="34505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Geograf. Korr.</a:t>
            </a:r>
            <a:endParaRPr lang="de-AT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F5A33120-6155-B52C-1A83-7926B0CD593A}"/>
              </a:ext>
            </a:extLst>
          </p:cNvPr>
          <p:cNvSpPr/>
          <p:nvPr/>
        </p:nvSpPr>
        <p:spPr>
          <a:xfrm>
            <a:off x="8013941" y="2303252"/>
            <a:ext cx="1787826" cy="44857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/>
              <a:t>Hoher EE-Anteil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EE-Anteil in Gebotszone über 90%,</a:t>
            </a:r>
          </a:p>
          <a:p>
            <a:pPr algn="ctr"/>
            <a:r>
              <a:rPr lang="de-DE" dirty="0"/>
              <a:t>Berechnung anhand EE-Produktion in Mitgliedstaat;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Nutzung für RFNBO aber in Höhe des EE-Anteils begrenzt</a:t>
            </a:r>
          </a:p>
          <a:p>
            <a:pPr algn="ctr"/>
            <a:endParaRPr lang="de-AT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A6D1CA2D-714F-CD3D-8A24-7444ABCA6637}"/>
              </a:ext>
            </a:extLst>
          </p:cNvPr>
          <p:cNvSpPr/>
          <p:nvPr/>
        </p:nvSpPr>
        <p:spPr>
          <a:xfrm>
            <a:off x="9963508" y="2303253"/>
            <a:ext cx="1828801" cy="44857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/>
              <a:t>Systemdienlich-</a:t>
            </a:r>
            <a:r>
              <a:rPr lang="de-DE" b="1" dirty="0" err="1"/>
              <a:t>keit</a:t>
            </a:r>
            <a:endParaRPr lang="de-DE" b="1" dirty="0"/>
          </a:p>
          <a:p>
            <a:pPr algn="ctr"/>
            <a:endParaRPr lang="de-DE" dirty="0"/>
          </a:p>
          <a:p>
            <a:pPr algn="ctr"/>
            <a:r>
              <a:rPr lang="de-DE" dirty="0" err="1"/>
              <a:t>Redispatch</a:t>
            </a:r>
            <a:r>
              <a:rPr lang="de-DE" dirty="0"/>
              <a:t> von EE-Anlagen und Stromentnahme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 Nachweis, dass Herstellung von RFNBO für Ausgleichs-</a:t>
            </a:r>
            <a:r>
              <a:rPr lang="de-DE" dirty="0" err="1"/>
              <a:t>maßnahmen</a:t>
            </a:r>
            <a:r>
              <a:rPr lang="de-DE" dirty="0"/>
              <a:t> zwischen Erzeugung und Verbrauch im Netz sorgt</a:t>
            </a:r>
          </a:p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6747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rafik 44">
            <a:extLst>
              <a:ext uri="{FF2B5EF4-FFF2-40B4-BE49-F238E27FC236}">
                <a16:creationId xmlns:a16="http://schemas.microsoft.com/office/drawing/2014/main" id="{5953261E-4DEB-99E8-29AE-C7258E524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137" y="1138687"/>
            <a:ext cx="9794937" cy="5548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65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Breitbild</PresentationFormat>
  <Paragraphs>40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Brunner</dc:creator>
  <cp:lastModifiedBy>Florian Brunner</cp:lastModifiedBy>
  <cp:revision>14</cp:revision>
  <dcterms:created xsi:type="dcterms:W3CDTF">2023-06-26T08:30:37Z</dcterms:created>
  <dcterms:modified xsi:type="dcterms:W3CDTF">2023-06-26T09:10:40Z</dcterms:modified>
</cp:coreProperties>
</file>